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Raleway"/>
      <p:regular r:id="rId26"/>
      <p:bold r:id="rId27"/>
      <p:italic r:id="rId28"/>
      <p:boldItalic r:id="rId29"/>
    </p:embeddedFont>
    <p:embeddedFont>
      <p:font typeface="Roboto"/>
      <p:regular r:id="rId30"/>
      <p:bold r:id="rId31"/>
      <p:italic r:id="rId32"/>
      <p:boldItalic r:id="rId33"/>
    </p:embeddedFont>
    <p:embeddedFont>
      <p:font typeface="Lato"/>
      <p:regular r:id="rId34"/>
      <p:bold r:id="rId35"/>
      <p:italic r:id="rId36"/>
      <p:boldItalic r:id="rId37"/>
    </p:embeddedFont>
    <p:embeddedFont>
      <p:font typeface="Cambria Math"/>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aleway-regular.fntdata"/><Relationship Id="rId25" Type="http://schemas.openxmlformats.org/officeDocument/2006/relationships/slide" Target="slides/slide19.xml"/><Relationship Id="rId28" Type="http://schemas.openxmlformats.org/officeDocument/2006/relationships/font" Target="fonts/Raleway-italic.fntdata"/><Relationship Id="rId27" Type="http://schemas.openxmlformats.org/officeDocument/2006/relationships/font" Target="fonts/Raleway-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aleway-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5.xml"/><Relationship Id="rId33" Type="http://schemas.openxmlformats.org/officeDocument/2006/relationships/font" Target="fonts/Roboto-boldItalic.fntdata"/><Relationship Id="rId10" Type="http://schemas.openxmlformats.org/officeDocument/2006/relationships/slide" Target="slides/slide4.xml"/><Relationship Id="rId32" Type="http://schemas.openxmlformats.org/officeDocument/2006/relationships/font" Target="fonts/Roboto-italic.fntdata"/><Relationship Id="rId13" Type="http://schemas.openxmlformats.org/officeDocument/2006/relationships/slide" Target="slides/slide7.xml"/><Relationship Id="rId35" Type="http://schemas.openxmlformats.org/officeDocument/2006/relationships/font" Target="fonts/Lato-bold.fntdata"/><Relationship Id="rId12" Type="http://schemas.openxmlformats.org/officeDocument/2006/relationships/slide" Target="slides/slide6.xml"/><Relationship Id="rId34" Type="http://schemas.openxmlformats.org/officeDocument/2006/relationships/font" Target="fonts/Lato-regular.fntdata"/><Relationship Id="rId15" Type="http://schemas.openxmlformats.org/officeDocument/2006/relationships/slide" Target="slides/slide9.xml"/><Relationship Id="rId37" Type="http://schemas.openxmlformats.org/officeDocument/2006/relationships/font" Target="fonts/Lato-boldItalic.fntdata"/><Relationship Id="rId14" Type="http://schemas.openxmlformats.org/officeDocument/2006/relationships/slide" Target="slides/slide8.xml"/><Relationship Id="rId36" Type="http://schemas.openxmlformats.org/officeDocument/2006/relationships/font" Target="fonts/Lato-italic.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CambriaMath-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e71f3ed6c6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e71f3ed6c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73f1c50aae_4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73f1c50aae_4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e81d80806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e81d80806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73f1c50aae_4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73f1c50aae_4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e71f3ed6c6_0_49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g2e71f3ed6c6_0_4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e71f3ed6c6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2e71f3ed6c6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73f1c50aae_4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273f1c50aae_4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73f1c50aae_4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273f1c50aae_4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273f1c50aae_4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273f1c50aae_4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e7da37bf7f_0_4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2e7da37bf7f_0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aseline="30000" lang="en"/>
              <a:t>*</a:t>
            </a:r>
            <a:r>
              <a:rPr lang="en"/>
              <a:t>Caveat: the “sample” is actually the average of </a:t>
            </a:r>
            <a:r>
              <a:rPr i="1" lang="en"/>
              <a:t>two</a:t>
            </a:r>
            <a:r>
              <a:rPr lang="en"/>
              <a:t> samples on account of the DAQ’s clock being half that of the ADC clocks.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2e82f4e384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2e82f4e384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73f1c50aae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73f1c50aae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Nab experiment will measure both the electron-neutrino momentum correlation coefficient to a precision of 10^(-3) and the Fierz interference term to precision 3 x 10^(-3) via neutron beta decay. This is achieved by measuring both the energy spectrum of produced electrons and the time of flight of produced protons. Of course, these measurements can be used to further resolve the value of V_ud in the CKM matrix and serve as a direct measurement of beyond-the-standard model physics.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e71f3ed6c6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e71f3ed6c6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e82f4e384e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e82f4e384e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e7da37bf7f_0_5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e7da37bf7f_0_5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73f1c50aae_4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73f1c50aae_4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aseline="30000" lang="en"/>
              <a:t>*</a:t>
            </a:r>
            <a:r>
              <a:rPr lang="en"/>
              <a:t>Caveat: the “sample” is actually the average of </a:t>
            </a:r>
            <a:r>
              <a:rPr i="1" lang="en"/>
              <a:t>two</a:t>
            </a:r>
            <a:r>
              <a:rPr lang="en"/>
              <a:t> samples on account of the DAQ’s clock being half that of the ADC clocks.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73f1c50aae_4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73f1c50aae_4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73f1c50aae_4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73f1c50aae_4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73f1c50aae_4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73f1c50aae_4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54" name="Shape 54"/>
        <p:cNvGrpSpPr/>
        <p:nvPr/>
      </p:nvGrpSpPr>
      <p:grpSpPr>
        <a:xfrm>
          <a:off x="0" y="0"/>
          <a:ext cx="0" cy="0"/>
          <a:chOff x="0" y="0"/>
          <a:chExt cx="0" cy="0"/>
        </a:xfrm>
      </p:grpSpPr>
      <p:sp>
        <p:nvSpPr>
          <p:cNvPr id="55" name="Google Shape;55;p14"/>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 name="Google Shape;56;p14"/>
          <p:cNvGrpSpPr/>
          <p:nvPr/>
        </p:nvGrpSpPr>
        <p:grpSpPr>
          <a:xfrm>
            <a:off x="830392" y="1191256"/>
            <a:ext cx="745763" cy="45826"/>
            <a:chOff x="4580561" y="2589004"/>
            <a:chExt cx="1064464" cy="25200"/>
          </a:xfrm>
        </p:grpSpPr>
        <p:sp>
          <p:nvSpPr>
            <p:cNvPr id="57" name="Google Shape;57;p14"/>
            <p:cNvSpPr/>
            <p:nvPr/>
          </p:nvSpPr>
          <p:spPr>
            <a:xfrm rot="-5400000">
              <a:off x="5366325" y="2335504"/>
              <a:ext cx="25200" cy="532200"/>
            </a:xfrm>
            <a:prstGeom prst="rect">
              <a:avLst/>
            </a:prstGeom>
            <a:solidFill>
              <a:srgbClr val="1155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rot="-5400000">
              <a:off x="4836311" y="2333254"/>
              <a:ext cx="25200" cy="5367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14"/>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60" name="Google Shape;60;p14"/>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1" name="Google Shape;61;p1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2" name="Shape 62"/>
        <p:cNvGrpSpPr/>
        <p:nvPr/>
      </p:nvGrpSpPr>
      <p:grpSpPr>
        <a:xfrm>
          <a:off x="0" y="0"/>
          <a:ext cx="0" cy="0"/>
          <a:chOff x="0" y="0"/>
          <a:chExt cx="0" cy="0"/>
        </a:xfrm>
      </p:grpSpPr>
      <p:grpSp>
        <p:nvGrpSpPr>
          <p:cNvPr id="63" name="Google Shape;63;p15"/>
          <p:cNvGrpSpPr/>
          <p:nvPr/>
        </p:nvGrpSpPr>
        <p:grpSpPr>
          <a:xfrm>
            <a:off x="830392" y="1191256"/>
            <a:ext cx="745763" cy="45826"/>
            <a:chOff x="4580561" y="2589004"/>
            <a:chExt cx="1064464" cy="25200"/>
          </a:xfrm>
        </p:grpSpPr>
        <p:sp>
          <p:nvSpPr>
            <p:cNvPr id="64" name="Google Shape;64;p1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15"/>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7" name="Google Shape;67;p1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8" name="Shape 68"/>
        <p:cNvGrpSpPr/>
        <p:nvPr/>
      </p:nvGrpSpPr>
      <p:grpSpPr>
        <a:xfrm>
          <a:off x="0" y="0"/>
          <a:ext cx="0" cy="0"/>
          <a:chOff x="0" y="0"/>
          <a:chExt cx="0" cy="0"/>
        </a:xfrm>
      </p:grpSpPr>
      <p:sp>
        <p:nvSpPr>
          <p:cNvPr id="69" name="Google Shape;69;p1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 name="Google Shape;70;p16"/>
          <p:cNvGrpSpPr/>
          <p:nvPr/>
        </p:nvGrpSpPr>
        <p:grpSpPr>
          <a:xfrm>
            <a:off x="830392" y="1191256"/>
            <a:ext cx="745763" cy="45826"/>
            <a:chOff x="4580561" y="2589004"/>
            <a:chExt cx="1064464" cy="25200"/>
          </a:xfrm>
        </p:grpSpPr>
        <p:sp>
          <p:nvSpPr>
            <p:cNvPr id="71" name="Google Shape;71;p16"/>
            <p:cNvSpPr/>
            <p:nvPr/>
          </p:nvSpPr>
          <p:spPr>
            <a:xfrm rot="-5400000">
              <a:off x="5366325" y="2335504"/>
              <a:ext cx="25200" cy="532200"/>
            </a:xfrm>
            <a:prstGeom prst="rect">
              <a:avLst/>
            </a:prstGeom>
            <a:solidFill>
              <a:srgbClr val="1155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p:nvPr/>
          </p:nvSpPr>
          <p:spPr>
            <a:xfrm rot="-5400000">
              <a:off x="4836311" y="2333254"/>
              <a:ext cx="25200" cy="5367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 name="Google Shape;73;p16"/>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74" name="Google Shape;74;p1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75" name="Google Shape;75;p1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6" name="Shape 76"/>
        <p:cNvGrpSpPr/>
        <p:nvPr/>
      </p:nvGrpSpPr>
      <p:grpSpPr>
        <a:xfrm>
          <a:off x="0" y="0"/>
          <a:ext cx="0" cy="0"/>
          <a:chOff x="0" y="0"/>
          <a:chExt cx="0" cy="0"/>
        </a:xfrm>
      </p:grpSpPr>
      <p:sp>
        <p:nvSpPr>
          <p:cNvPr id="77" name="Google Shape;77;p1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 name="Google Shape;78;p17"/>
          <p:cNvGrpSpPr/>
          <p:nvPr/>
        </p:nvGrpSpPr>
        <p:grpSpPr>
          <a:xfrm>
            <a:off x="830392" y="1191256"/>
            <a:ext cx="745763" cy="45826"/>
            <a:chOff x="4580561" y="2589004"/>
            <a:chExt cx="1064464" cy="25200"/>
          </a:xfrm>
        </p:grpSpPr>
        <p:sp>
          <p:nvSpPr>
            <p:cNvPr id="79" name="Google Shape;79;p1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17"/>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82" name="Google Shape;82;p17"/>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83" name="Google Shape;83;p17"/>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84" name="Google Shape;84;p1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 name="Shape 85"/>
        <p:cNvGrpSpPr/>
        <p:nvPr/>
      </p:nvGrpSpPr>
      <p:grpSpPr>
        <a:xfrm>
          <a:off x="0" y="0"/>
          <a:ext cx="0" cy="0"/>
          <a:chOff x="0" y="0"/>
          <a:chExt cx="0" cy="0"/>
        </a:xfrm>
      </p:grpSpPr>
      <p:sp>
        <p:nvSpPr>
          <p:cNvPr id="86" name="Google Shape;86;p1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 name="Google Shape;87;p18"/>
          <p:cNvGrpSpPr/>
          <p:nvPr/>
        </p:nvGrpSpPr>
        <p:grpSpPr>
          <a:xfrm>
            <a:off x="830392" y="1191256"/>
            <a:ext cx="745763" cy="45826"/>
            <a:chOff x="4580561" y="2589004"/>
            <a:chExt cx="1064464" cy="25200"/>
          </a:xfrm>
        </p:grpSpPr>
        <p:sp>
          <p:nvSpPr>
            <p:cNvPr id="88" name="Google Shape;88;p1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18"/>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91" name="Google Shape;91;p1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2" name="Shape 92"/>
        <p:cNvGrpSpPr/>
        <p:nvPr/>
      </p:nvGrpSpPr>
      <p:grpSpPr>
        <a:xfrm>
          <a:off x="0" y="0"/>
          <a:ext cx="0" cy="0"/>
          <a:chOff x="0" y="0"/>
          <a:chExt cx="0" cy="0"/>
        </a:xfrm>
      </p:grpSpPr>
      <p:sp>
        <p:nvSpPr>
          <p:cNvPr id="93" name="Google Shape;93;p1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 name="Google Shape;94;p19"/>
          <p:cNvGrpSpPr/>
          <p:nvPr/>
        </p:nvGrpSpPr>
        <p:grpSpPr>
          <a:xfrm>
            <a:off x="830392" y="1191256"/>
            <a:ext cx="745763" cy="45826"/>
            <a:chOff x="4580561" y="2589004"/>
            <a:chExt cx="1064464" cy="25200"/>
          </a:xfrm>
        </p:grpSpPr>
        <p:sp>
          <p:nvSpPr>
            <p:cNvPr id="95" name="Google Shape;95;p1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19"/>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98" name="Google Shape;98;p19"/>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99" name="Google Shape;99;p1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00" name="Shape 100"/>
        <p:cNvGrpSpPr/>
        <p:nvPr/>
      </p:nvGrpSpPr>
      <p:grpSpPr>
        <a:xfrm>
          <a:off x="0" y="0"/>
          <a:ext cx="0" cy="0"/>
          <a:chOff x="0" y="0"/>
          <a:chExt cx="0" cy="0"/>
        </a:xfrm>
      </p:grpSpPr>
      <p:grpSp>
        <p:nvGrpSpPr>
          <p:cNvPr id="101" name="Google Shape;101;p20"/>
          <p:cNvGrpSpPr/>
          <p:nvPr/>
        </p:nvGrpSpPr>
        <p:grpSpPr>
          <a:xfrm>
            <a:off x="830392" y="4169130"/>
            <a:ext cx="745763" cy="45826"/>
            <a:chOff x="4580561" y="2589004"/>
            <a:chExt cx="1064464" cy="25200"/>
          </a:xfrm>
        </p:grpSpPr>
        <p:sp>
          <p:nvSpPr>
            <p:cNvPr id="102" name="Google Shape;102;p2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 name="Google Shape;104;p20"/>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05" name="Google Shape;105;p2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6" name="Shape 106"/>
        <p:cNvGrpSpPr/>
        <p:nvPr/>
      </p:nvGrpSpPr>
      <p:grpSpPr>
        <a:xfrm>
          <a:off x="0" y="0"/>
          <a:ext cx="0" cy="0"/>
          <a:chOff x="0" y="0"/>
          <a:chExt cx="0" cy="0"/>
        </a:xfrm>
      </p:grpSpPr>
      <p:sp>
        <p:nvSpPr>
          <p:cNvPr id="107" name="Google Shape;107;p21"/>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 name="Google Shape;108;p21"/>
          <p:cNvGrpSpPr/>
          <p:nvPr/>
        </p:nvGrpSpPr>
        <p:grpSpPr>
          <a:xfrm>
            <a:off x="830392" y="1191256"/>
            <a:ext cx="745763" cy="45826"/>
            <a:chOff x="4580561" y="2589004"/>
            <a:chExt cx="1064464" cy="25200"/>
          </a:xfrm>
        </p:grpSpPr>
        <p:sp>
          <p:nvSpPr>
            <p:cNvPr id="109" name="Google Shape;109;p2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p21"/>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12" name="Google Shape;112;p21"/>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13" name="Google Shape;113;p21"/>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14" name="Google Shape;114;p2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5" name="Shape 115"/>
        <p:cNvGrpSpPr/>
        <p:nvPr/>
      </p:nvGrpSpPr>
      <p:grpSpPr>
        <a:xfrm>
          <a:off x="0" y="0"/>
          <a:ext cx="0" cy="0"/>
          <a:chOff x="0" y="0"/>
          <a:chExt cx="0" cy="0"/>
        </a:xfrm>
      </p:grpSpPr>
      <p:sp>
        <p:nvSpPr>
          <p:cNvPr id="116" name="Google Shape;116;p22"/>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300"/>
              <a:buNone/>
              <a:defRPr/>
            </a:lvl1pPr>
          </a:lstStyle>
          <a:p/>
        </p:txBody>
      </p:sp>
      <p:sp>
        <p:nvSpPr>
          <p:cNvPr id="117" name="Google Shape;117;p2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18" name="Shape 118"/>
        <p:cNvGrpSpPr/>
        <p:nvPr/>
      </p:nvGrpSpPr>
      <p:grpSpPr>
        <a:xfrm>
          <a:off x="0" y="0"/>
          <a:ext cx="0" cy="0"/>
          <a:chOff x="0" y="0"/>
          <a:chExt cx="0" cy="0"/>
        </a:xfrm>
      </p:grpSpPr>
      <p:grpSp>
        <p:nvGrpSpPr>
          <p:cNvPr id="119" name="Google Shape;119;p23"/>
          <p:cNvGrpSpPr/>
          <p:nvPr/>
        </p:nvGrpSpPr>
        <p:grpSpPr>
          <a:xfrm>
            <a:off x="830392" y="4169130"/>
            <a:ext cx="745763" cy="45826"/>
            <a:chOff x="4580561" y="2589004"/>
            <a:chExt cx="1064464" cy="25200"/>
          </a:xfrm>
        </p:grpSpPr>
        <p:sp>
          <p:nvSpPr>
            <p:cNvPr id="120" name="Google Shape;120;p2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 name="Google Shape;122;p23"/>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123" name="Google Shape;123;p23"/>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0"/>
              </a:spcBef>
              <a:spcAft>
                <a:spcPts val="0"/>
              </a:spcAft>
              <a:buClr>
                <a:schemeClr val="lt1"/>
              </a:buClr>
              <a:buSzPts val="1100"/>
              <a:buChar char="○"/>
              <a:defRPr>
                <a:solidFill>
                  <a:schemeClr val="lt1"/>
                </a:solidFill>
              </a:defRPr>
            </a:lvl2pPr>
            <a:lvl3pPr indent="-298450" lvl="2" marL="1371600" rtl="0">
              <a:spcBef>
                <a:spcPts val="0"/>
              </a:spcBef>
              <a:spcAft>
                <a:spcPts val="0"/>
              </a:spcAft>
              <a:buClr>
                <a:schemeClr val="lt1"/>
              </a:buClr>
              <a:buSzPts val="1100"/>
              <a:buChar char="■"/>
              <a:defRPr>
                <a:solidFill>
                  <a:schemeClr val="lt1"/>
                </a:solidFill>
              </a:defRPr>
            </a:lvl3pPr>
            <a:lvl4pPr indent="-298450" lvl="3" marL="1828800" rtl="0">
              <a:spcBef>
                <a:spcPts val="0"/>
              </a:spcBef>
              <a:spcAft>
                <a:spcPts val="0"/>
              </a:spcAft>
              <a:buClr>
                <a:schemeClr val="lt1"/>
              </a:buClr>
              <a:buSzPts val="1100"/>
              <a:buChar char="●"/>
              <a:defRPr>
                <a:solidFill>
                  <a:schemeClr val="lt1"/>
                </a:solidFill>
              </a:defRPr>
            </a:lvl4pPr>
            <a:lvl5pPr indent="-298450" lvl="4" marL="2286000" rtl="0">
              <a:spcBef>
                <a:spcPts val="0"/>
              </a:spcBef>
              <a:spcAft>
                <a:spcPts val="0"/>
              </a:spcAft>
              <a:buClr>
                <a:schemeClr val="lt1"/>
              </a:buClr>
              <a:buSzPts val="11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8450" lvl="6" marL="3200400" rtl="0">
              <a:spcBef>
                <a:spcPts val="0"/>
              </a:spcBef>
              <a:spcAft>
                <a:spcPts val="0"/>
              </a:spcAft>
              <a:buClr>
                <a:schemeClr val="lt1"/>
              </a:buClr>
              <a:buSzPts val="1100"/>
              <a:buChar char="●"/>
              <a:defRPr>
                <a:solidFill>
                  <a:schemeClr val="lt1"/>
                </a:solidFill>
              </a:defRPr>
            </a:lvl7pPr>
            <a:lvl8pPr indent="-298450" lvl="7" marL="3657600" rtl="0">
              <a:spcBef>
                <a:spcPts val="0"/>
              </a:spcBef>
              <a:spcAft>
                <a:spcPts val="0"/>
              </a:spcAft>
              <a:buClr>
                <a:schemeClr val="lt1"/>
              </a:buClr>
              <a:buSzPts val="1100"/>
              <a:buChar char="○"/>
              <a:defRPr>
                <a:solidFill>
                  <a:schemeClr val="lt1"/>
                </a:solidFill>
              </a:defRPr>
            </a:lvl8pPr>
            <a:lvl9pPr indent="-298450" lvl="8" marL="4114800" rtl="0">
              <a:spcBef>
                <a:spcPts val="0"/>
              </a:spcBef>
              <a:spcAft>
                <a:spcPts val="0"/>
              </a:spcAft>
              <a:buClr>
                <a:schemeClr val="lt1"/>
              </a:buClr>
              <a:buSzPts val="1100"/>
              <a:buChar char="■"/>
              <a:defRPr>
                <a:solidFill>
                  <a:schemeClr val="lt1"/>
                </a:solidFill>
              </a:defRPr>
            </a:lvl9pPr>
          </a:lstStyle>
          <a:p/>
        </p:txBody>
      </p:sp>
      <p:sp>
        <p:nvSpPr>
          <p:cNvPr id="124" name="Google Shape;124;p2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2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53" name="Google Shape;53;p1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0" Type="http://schemas.openxmlformats.org/officeDocument/2006/relationships/image" Target="../media/image36.png"/><Relationship Id="rId11" Type="http://schemas.openxmlformats.org/officeDocument/2006/relationships/image" Target="../media/image42.png"/><Relationship Id="rId22" Type="http://schemas.openxmlformats.org/officeDocument/2006/relationships/image" Target="../media/image39.png"/><Relationship Id="rId10" Type="http://schemas.openxmlformats.org/officeDocument/2006/relationships/image" Target="../media/image28.jpg"/><Relationship Id="rId21" Type="http://schemas.openxmlformats.org/officeDocument/2006/relationships/image" Target="../media/image38.jpg"/><Relationship Id="rId13" Type="http://schemas.openxmlformats.org/officeDocument/2006/relationships/image" Target="../media/image31.jpg"/><Relationship Id="rId12" Type="http://schemas.openxmlformats.org/officeDocument/2006/relationships/image" Target="../media/image27.jpg"/><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1.jpg"/><Relationship Id="rId15" Type="http://schemas.openxmlformats.org/officeDocument/2006/relationships/image" Target="../media/image32.png"/><Relationship Id="rId14" Type="http://schemas.openxmlformats.org/officeDocument/2006/relationships/image" Target="../media/image25.png"/><Relationship Id="rId17" Type="http://schemas.openxmlformats.org/officeDocument/2006/relationships/image" Target="../media/image35.jpg"/><Relationship Id="rId16" Type="http://schemas.openxmlformats.org/officeDocument/2006/relationships/image" Target="../media/image29.gif"/><Relationship Id="rId5" Type="http://schemas.openxmlformats.org/officeDocument/2006/relationships/image" Target="../media/image19.png"/><Relationship Id="rId19" Type="http://schemas.openxmlformats.org/officeDocument/2006/relationships/image" Target="../media/image40.png"/><Relationship Id="rId6" Type="http://schemas.openxmlformats.org/officeDocument/2006/relationships/image" Target="../media/image24.png"/><Relationship Id="rId18" Type="http://schemas.openxmlformats.org/officeDocument/2006/relationships/image" Target="../media/image37.png"/><Relationship Id="rId7" Type="http://schemas.openxmlformats.org/officeDocument/2006/relationships/image" Target="../media/image26.png"/><Relationship Id="rId8" Type="http://schemas.openxmlformats.org/officeDocument/2006/relationships/image" Target="../media/image3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34.png"/><Relationship Id="rId5" Type="http://schemas.openxmlformats.org/officeDocument/2006/relationships/image" Target="../media/image41.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47.png"/><Relationship Id="rId4" Type="http://schemas.openxmlformats.org/officeDocument/2006/relationships/image" Target="../media/image12.png"/><Relationship Id="rId5"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43.png"/></Relationships>
</file>

<file path=ppt/slides/_rels/slide18.xml.rels><?xml version="1.0" encoding="UTF-8" standalone="yes"?><Relationships xmlns="http://schemas.openxmlformats.org/package/2006/relationships"><Relationship Id="rId10" Type="http://schemas.openxmlformats.org/officeDocument/2006/relationships/image" Target="../media/image8.png"/><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12.png"/><Relationship Id="rId9" Type="http://schemas.openxmlformats.org/officeDocument/2006/relationships/image" Target="../media/image14.png"/><Relationship Id="rId5" Type="http://schemas.openxmlformats.org/officeDocument/2006/relationships/image" Target="../media/image5.png"/><Relationship Id="rId6" Type="http://schemas.openxmlformats.org/officeDocument/2006/relationships/image" Target="../media/image15.png"/><Relationship Id="rId7" Type="http://schemas.openxmlformats.org/officeDocument/2006/relationships/image" Target="../media/image48.jpg"/><Relationship Id="rId8" Type="http://schemas.openxmlformats.org/officeDocument/2006/relationships/image" Target="../media/image4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47.png"/><Relationship Id="rId6"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17.png"/><Relationship Id="rId11" Type="http://schemas.openxmlformats.org/officeDocument/2006/relationships/image" Target="../media/image8.png"/><Relationship Id="rId10" Type="http://schemas.openxmlformats.org/officeDocument/2006/relationships/image" Target="../media/image14.png"/><Relationship Id="rId9" Type="http://schemas.openxmlformats.org/officeDocument/2006/relationships/image" Target="../media/image47.png"/><Relationship Id="rId5" Type="http://schemas.openxmlformats.org/officeDocument/2006/relationships/image" Target="../media/image12.png"/><Relationship Id="rId6" Type="http://schemas.openxmlformats.org/officeDocument/2006/relationships/image" Target="../media/image5.png"/><Relationship Id="rId7" Type="http://schemas.openxmlformats.org/officeDocument/2006/relationships/image" Target="../media/image15.png"/><Relationship Id="rId8" Type="http://schemas.openxmlformats.org/officeDocument/2006/relationships/image" Target="../media/image4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p25"/>
          <p:cNvSpPr txBox="1"/>
          <p:nvPr>
            <p:ph type="ctrTitle"/>
          </p:nvPr>
        </p:nvSpPr>
        <p:spPr>
          <a:xfrm>
            <a:off x="729450" y="1322450"/>
            <a:ext cx="7688100" cy="1664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750"/>
              <a:t>Performance of the Data Acquisition System for the Nab Experiment</a:t>
            </a:r>
            <a:endParaRPr sz="3750"/>
          </a:p>
        </p:txBody>
      </p:sp>
      <p:pic>
        <p:nvPicPr>
          <p:cNvPr id="132" name="Google Shape;132;p25"/>
          <p:cNvPicPr preferRelativeResize="0"/>
          <p:nvPr/>
        </p:nvPicPr>
        <p:blipFill>
          <a:blip r:embed="rId3">
            <a:alphaModFix/>
          </a:blip>
          <a:stretch>
            <a:fillRect/>
          </a:stretch>
        </p:blipFill>
        <p:spPr>
          <a:xfrm>
            <a:off x="0" y="3478800"/>
            <a:ext cx="1664700" cy="1664700"/>
          </a:xfrm>
          <a:prstGeom prst="rect">
            <a:avLst/>
          </a:prstGeom>
          <a:noFill/>
          <a:ln>
            <a:noFill/>
          </a:ln>
        </p:spPr>
      </p:pic>
      <p:pic>
        <p:nvPicPr>
          <p:cNvPr id="133" name="Google Shape;133;p25"/>
          <p:cNvPicPr preferRelativeResize="0"/>
          <p:nvPr/>
        </p:nvPicPr>
        <p:blipFill>
          <a:blip r:embed="rId4">
            <a:alphaModFix/>
          </a:blip>
          <a:stretch>
            <a:fillRect/>
          </a:stretch>
        </p:blipFill>
        <p:spPr>
          <a:xfrm>
            <a:off x="7362813" y="3371850"/>
            <a:ext cx="1781175" cy="1771650"/>
          </a:xfrm>
          <a:prstGeom prst="rect">
            <a:avLst/>
          </a:prstGeom>
          <a:noFill/>
          <a:ln>
            <a:noFill/>
          </a:ln>
        </p:spPr>
      </p:pic>
      <p:sp>
        <p:nvSpPr>
          <p:cNvPr id="134" name="Google Shape;134;p25"/>
          <p:cNvSpPr txBox="1"/>
          <p:nvPr/>
        </p:nvSpPr>
        <p:spPr>
          <a:xfrm>
            <a:off x="729452" y="2709850"/>
            <a:ext cx="7688100" cy="541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1600">
                <a:solidFill>
                  <a:srgbClr val="595959"/>
                </a:solidFill>
                <a:latin typeface="Lato"/>
                <a:ea typeface="Lato"/>
                <a:cs typeface="Lato"/>
                <a:sym typeface="Lato"/>
              </a:rPr>
              <a:t>Austin Nelsen - University of Kentucky, Oak Ridge National Laboratory</a:t>
            </a:r>
            <a:endParaRPr sz="1600">
              <a:solidFill>
                <a:srgbClr val="595959"/>
              </a:solidFill>
              <a:latin typeface="Lato"/>
              <a:ea typeface="Lato"/>
              <a:cs typeface="Lato"/>
              <a:sym typeface="Lato"/>
            </a:endParaRPr>
          </a:p>
        </p:txBody>
      </p:sp>
      <p:sp>
        <p:nvSpPr>
          <p:cNvPr id="135" name="Google Shape;135;p25"/>
          <p:cNvSpPr txBox="1"/>
          <p:nvPr/>
        </p:nvSpPr>
        <p:spPr>
          <a:xfrm>
            <a:off x="729452" y="2987150"/>
            <a:ext cx="7688100" cy="541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1600">
                <a:solidFill>
                  <a:srgbClr val="595959"/>
                </a:solidFill>
                <a:latin typeface="Lato"/>
                <a:ea typeface="Lato"/>
                <a:cs typeface="Lato"/>
                <a:sym typeface="Lato"/>
              </a:rPr>
              <a:t>ACNS 2024, 06/26/24 - Fundamental Neutron Physics</a:t>
            </a:r>
            <a:endParaRPr sz="1600">
              <a:solidFill>
                <a:srgbClr val="595959"/>
              </a:solidFill>
              <a:latin typeface="Lato"/>
              <a:ea typeface="Lato"/>
              <a:cs typeface="Lato"/>
              <a:sym typeface="Lato"/>
            </a:endParaRPr>
          </a:p>
        </p:txBody>
      </p:sp>
      <p:pic>
        <p:nvPicPr>
          <p:cNvPr id="136" name="Google Shape;136;p25"/>
          <p:cNvPicPr preferRelativeResize="0"/>
          <p:nvPr/>
        </p:nvPicPr>
        <p:blipFill>
          <a:blip r:embed="rId5">
            <a:alphaModFix/>
          </a:blip>
          <a:stretch>
            <a:fillRect/>
          </a:stretch>
        </p:blipFill>
        <p:spPr>
          <a:xfrm>
            <a:off x="5091113" y="3754978"/>
            <a:ext cx="2064075" cy="1112325"/>
          </a:xfrm>
          <a:prstGeom prst="rect">
            <a:avLst/>
          </a:prstGeom>
          <a:noFill/>
          <a:ln>
            <a:noFill/>
          </a:ln>
        </p:spPr>
      </p:pic>
      <p:pic>
        <p:nvPicPr>
          <p:cNvPr id="137" name="Google Shape;137;p25"/>
          <p:cNvPicPr preferRelativeResize="0"/>
          <p:nvPr/>
        </p:nvPicPr>
        <p:blipFill>
          <a:blip r:embed="rId6">
            <a:alphaModFix/>
          </a:blip>
          <a:stretch>
            <a:fillRect/>
          </a:stretch>
        </p:blipFill>
        <p:spPr>
          <a:xfrm>
            <a:off x="1664700" y="3886100"/>
            <a:ext cx="3319738" cy="1112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4"/>
          <p:cNvSpPr txBox="1"/>
          <p:nvPr/>
        </p:nvSpPr>
        <p:spPr>
          <a:xfrm>
            <a:off x="0" y="4792750"/>
            <a:ext cx="15987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Lato"/>
                <a:ea typeface="Lato"/>
                <a:cs typeface="Lato"/>
                <a:sym typeface="Lato"/>
              </a:rPr>
              <a:t>Austin Nelsen</a:t>
            </a:r>
            <a:endParaRPr sz="800">
              <a:latin typeface="Lato"/>
              <a:ea typeface="Lato"/>
              <a:cs typeface="Lato"/>
              <a:sym typeface="Lato"/>
            </a:endParaRPr>
          </a:p>
        </p:txBody>
      </p:sp>
      <p:sp>
        <p:nvSpPr>
          <p:cNvPr id="407" name="Google Shape;407;p3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08" name="Google Shape;408;p34"/>
          <p:cNvPicPr preferRelativeResize="0"/>
          <p:nvPr/>
        </p:nvPicPr>
        <p:blipFill>
          <a:blip r:embed="rId3">
            <a:alphaModFix/>
          </a:blip>
          <a:stretch>
            <a:fillRect/>
          </a:stretch>
        </p:blipFill>
        <p:spPr>
          <a:xfrm>
            <a:off x="8298800" y="4594800"/>
            <a:ext cx="548700" cy="548700"/>
          </a:xfrm>
          <a:prstGeom prst="rect">
            <a:avLst/>
          </a:prstGeom>
          <a:noFill/>
          <a:ln>
            <a:noFill/>
          </a:ln>
        </p:spPr>
      </p:pic>
      <p:sp>
        <p:nvSpPr>
          <p:cNvPr id="409" name="Google Shape;409;p34"/>
          <p:cNvSpPr txBox="1"/>
          <p:nvPr>
            <p:ph type="title"/>
          </p:nvPr>
        </p:nvSpPr>
        <p:spPr>
          <a:xfrm>
            <a:off x="729450" y="5334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Performance</a:t>
            </a:r>
            <a:endParaRPr/>
          </a:p>
        </p:txBody>
      </p:sp>
      <p:pic>
        <p:nvPicPr>
          <p:cNvPr id="410" name="Google Shape;410;p34"/>
          <p:cNvPicPr preferRelativeResize="0"/>
          <p:nvPr/>
        </p:nvPicPr>
        <p:blipFill>
          <a:blip r:embed="rId4">
            <a:alphaModFix/>
          </a:blip>
          <a:stretch>
            <a:fillRect/>
          </a:stretch>
        </p:blipFill>
        <p:spPr>
          <a:xfrm>
            <a:off x="7280628" y="4594801"/>
            <a:ext cx="1018178" cy="548700"/>
          </a:xfrm>
          <a:prstGeom prst="rect">
            <a:avLst/>
          </a:prstGeom>
          <a:noFill/>
          <a:ln>
            <a:noFill/>
          </a:ln>
        </p:spPr>
      </p:pic>
      <p:sp>
        <p:nvSpPr>
          <p:cNvPr id="411" name="Google Shape;411;p34"/>
          <p:cNvSpPr txBox="1"/>
          <p:nvPr>
            <p:ph idx="1" type="body"/>
          </p:nvPr>
        </p:nvSpPr>
        <p:spPr>
          <a:xfrm>
            <a:off x="729450" y="1298350"/>
            <a:ext cx="8355600" cy="3494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t>Data Collection</a:t>
            </a:r>
            <a:r>
              <a:rPr b="1" lang="en" sz="1600"/>
              <a:t>:</a:t>
            </a:r>
            <a:endParaRPr b="1" sz="1600"/>
          </a:p>
          <a:p>
            <a:pPr indent="-323850" lvl="0" marL="457200" rtl="0" algn="l">
              <a:spcBef>
                <a:spcPts val="1200"/>
              </a:spcBef>
              <a:spcAft>
                <a:spcPts val="0"/>
              </a:spcAft>
              <a:buSzPts val="1500"/>
              <a:buChar char="●"/>
            </a:pPr>
            <a:r>
              <a:rPr lang="en" sz="1500" u="sng"/>
              <a:t>System-wide</a:t>
            </a:r>
            <a:r>
              <a:rPr lang="en" sz="1500"/>
              <a:t>: </a:t>
            </a:r>
            <a:r>
              <a:rPr i="1" lang="en" sz="1500"/>
              <a:t>Can handle &gt; 70 thousand triggers per second</a:t>
            </a:r>
            <a:endParaRPr sz="1500" u="sng"/>
          </a:p>
          <a:p>
            <a:pPr indent="-323850" lvl="0" marL="457200" rtl="0" algn="l">
              <a:spcBef>
                <a:spcPts val="0"/>
              </a:spcBef>
              <a:spcAft>
                <a:spcPts val="0"/>
              </a:spcAft>
              <a:buSzPts val="1500"/>
              <a:buChar char="●"/>
            </a:pPr>
            <a:r>
              <a:rPr lang="en" sz="1500" u="sng"/>
              <a:t>Coincidence Logic</a:t>
            </a:r>
            <a:r>
              <a:rPr lang="en" sz="1500"/>
              <a:t>: </a:t>
            </a:r>
            <a:r>
              <a:rPr i="1" lang="en" sz="1500"/>
              <a:t>Now up to ~30 million triggers per second stable operation</a:t>
            </a:r>
            <a:endParaRPr sz="1500"/>
          </a:p>
          <a:p>
            <a:pPr indent="-323850" lvl="0" marL="457200" rtl="0" algn="l">
              <a:spcBef>
                <a:spcPts val="0"/>
              </a:spcBef>
              <a:spcAft>
                <a:spcPts val="0"/>
              </a:spcAft>
              <a:buSzPts val="1500"/>
              <a:buChar char="●"/>
            </a:pPr>
            <a:r>
              <a:rPr lang="en" sz="1500" u="sng"/>
              <a:t>Trigger Interpretation</a:t>
            </a:r>
            <a:r>
              <a:rPr lang="en" sz="1500"/>
              <a:t>: </a:t>
            </a:r>
            <a:r>
              <a:rPr i="1" lang="en" sz="1500"/>
              <a:t>~99% of triggers get associated with an event (as of last summer)</a:t>
            </a:r>
            <a:endParaRPr i="1" sz="1500"/>
          </a:p>
          <a:p>
            <a:pPr indent="-323850" lvl="0" marL="457200" rtl="0" algn="l">
              <a:spcBef>
                <a:spcPts val="0"/>
              </a:spcBef>
              <a:spcAft>
                <a:spcPts val="0"/>
              </a:spcAft>
              <a:buSzPts val="1500"/>
              <a:buChar char="●"/>
            </a:pPr>
            <a:r>
              <a:rPr lang="en" sz="1500" u="sng"/>
              <a:t>Waveform Readout</a:t>
            </a:r>
            <a:r>
              <a:rPr lang="en" sz="1500"/>
              <a:t>: </a:t>
            </a:r>
            <a:r>
              <a:rPr i="1" lang="en" sz="1500"/>
              <a:t>Up to 700 MB/s of waveform readout (stable)</a:t>
            </a:r>
            <a:endParaRPr i="1" sz="1500"/>
          </a:p>
          <a:p>
            <a:pPr indent="0" lvl="0" marL="0" rtl="0" algn="l">
              <a:spcBef>
                <a:spcPts val="1200"/>
              </a:spcBef>
              <a:spcAft>
                <a:spcPts val="0"/>
              </a:spcAft>
              <a:buNone/>
            </a:pPr>
            <a:r>
              <a:rPr b="1" lang="en" sz="1600"/>
              <a:t>Timing Synchronization:</a:t>
            </a:r>
            <a:endParaRPr sz="1600"/>
          </a:p>
          <a:p>
            <a:pPr indent="-323850" lvl="0" marL="457200" rtl="0" algn="l">
              <a:spcBef>
                <a:spcPts val="1200"/>
              </a:spcBef>
              <a:spcAft>
                <a:spcPts val="0"/>
              </a:spcAft>
              <a:buSzPts val="1500"/>
              <a:buChar char="●"/>
            </a:pPr>
            <a:r>
              <a:rPr lang="en" sz="1500" u="sng"/>
              <a:t>Two Chassis Timing Offset</a:t>
            </a:r>
            <a:r>
              <a:rPr lang="en" sz="1500"/>
              <a:t>: </a:t>
            </a:r>
            <a:r>
              <a:rPr i="1" lang="en" sz="1500"/>
              <a:t>Jitter understood to sub 100 ps level</a:t>
            </a:r>
            <a:endParaRPr i="1" sz="1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35"/>
          <p:cNvPicPr preferRelativeResize="0"/>
          <p:nvPr/>
        </p:nvPicPr>
        <p:blipFill>
          <a:blip r:embed="rId3">
            <a:alphaModFix/>
          </a:blip>
          <a:stretch>
            <a:fillRect/>
          </a:stretch>
        </p:blipFill>
        <p:spPr>
          <a:xfrm>
            <a:off x="3492924" y="1035799"/>
            <a:ext cx="5505800" cy="3534200"/>
          </a:xfrm>
          <a:prstGeom prst="rect">
            <a:avLst/>
          </a:prstGeom>
          <a:noFill/>
          <a:ln>
            <a:noFill/>
          </a:ln>
        </p:spPr>
      </p:pic>
      <p:sp>
        <p:nvSpPr>
          <p:cNvPr id="417" name="Google Shape;417;p35"/>
          <p:cNvSpPr txBox="1"/>
          <p:nvPr/>
        </p:nvSpPr>
        <p:spPr>
          <a:xfrm>
            <a:off x="3893214" y="886900"/>
            <a:ext cx="170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00000"/>
                </a:solidFill>
              </a:rPr>
              <a:t>Nab DAQ  </a:t>
            </a:r>
            <a:r>
              <a:rPr i="1" lang="en" sz="1200">
                <a:solidFill>
                  <a:srgbClr val="000000"/>
                </a:solidFill>
              </a:rPr>
              <a:t>Preliminary</a:t>
            </a:r>
            <a:endParaRPr i="1" sz="1200">
              <a:solidFill>
                <a:srgbClr val="000000"/>
              </a:solidFill>
            </a:endParaRPr>
          </a:p>
        </p:txBody>
      </p:sp>
      <p:sp>
        <p:nvSpPr>
          <p:cNvPr id="418" name="Google Shape;418;p35"/>
          <p:cNvSpPr txBox="1"/>
          <p:nvPr/>
        </p:nvSpPr>
        <p:spPr>
          <a:xfrm>
            <a:off x="3941416" y="4296259"/>
            <a:ext cx="4783200" cy="5541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00000"/>
                </a:solidFill>
              </a:rPr>
              <a:t>17               33                50              66               83             100 </a:t>
            </a:r>
            <a:endParaRPr sz="1200">
              <a:solidFill>
                <a:srgbClr val="000000"/>
              </a:solidFill>
            </a:endParaRPr>
          </a:p>
          <a:p>
            <a:pPr indent="0" lvl="0" marL="0" rtl="0" algn="l">
              <a:spcBef>
                <a:spcPts val="0"/>
              </a:spcBef>
              <a:spcAft>
                <a:spcPts val="0"/>
              </a:spcAft>
              <a:buNone/>
            </a:pPr>
            <a:r>
              <a:rPr lang="en" sz="1200">
                <a:solidFill>
                  <a:srgbClr val="000000"/>
                </a:solidFill>
              </a:rPr>
              <a:t>                    </a:t>
            </a:r>
            <a:r>
              <a:rPr lang="en" sz="1200"/>
              <a:t>  </a:t>
            </a:r>
            <a:r>
              <a:rPr lang="en" sz="1200">
                <a:solidFill>
                  <a:srgbClr val="000000"/>
                </a:solidFill>
              </a:rPr>
              <a:t>                Proton Energy [ADC]          </a:t>
            </a:r>
            <a:endParaRPr sz="1200">
              <a:solidFill>
                <a:srgbClr val="000000"/>
              </a:solidFill>
            </a:endParaRPr>
          </a:p>
        </p:txBody>
      </p:sp>
      <p:sp>
        <p:nvSpPr>
          <p:cNvPr id="419" name="Google Shape;419;p35"/>
          <p:cNvSpPr txBox="1"/>
          <p:nvPr/>
        </p:nvSpPr>
        <p:spPr>
          <a:xfrm rot="-5400000">
            <a:off x="1918975" y="2383002"/>
            <a:ext cx="3490800" cy="5541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00000"/>
                </a:solidFill>
              </a:rPr>
              <a:t>                                 TOF [𝜇s]          </a:t>
            </a:r>
            <a:endParaRPr sz="1200">
              <a:solidFill>
                <a:srgbClr val="000000"/>
              </a:solidFill>
            </a:endParaRPr>
          </a:p>
          <a:p>
            <a:pPr indent="0" lvl="0" marL="0" rtl="0" algn="l">
              <a:spcBef>
                <a:spcPts val="0"/>
              </a:spcBef>
              <a:spcAft>
                <a:spcPts val="0"/>
              </a:spcAft>
              <a:buNone/>
            </a:pPr>
            <a:r>
              <a:rPr lang="en" sz="1200">
                <a:solidFill>
                  <a:srgbClr val="000000"/>
                </a:solidFill>
              </a:rPr>
              <a:t>0          10       20       30      40       50       60                                                                      </a:t>
            </a:r>
            <a:endParaRPr sz="1200">
              <a:solidFill>
                <a:srgbClr val="000000"/>
              </a:solidFill>
            </a:endParaRPr>
          </a:p>
        </p:txBody>
      </p:sp>
      <p:sp>
        <p:nvSpPr>
          <p:cNvPr id="420" name="Google Shape;420;p35"/>
          <p:cNvSpPr txBox="1"/>
          <p:nvPr/>
        </p:nvSpPr>
        <p:spPr>
          <a:xfrm>
            <a:off x="7359925" y="917650"/>
            <a:ext cx="13647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800">
                <a:latin typeface="Lato"/>
                <a:ea typeface="Lato"/>
                <a:cs typeface="Lato"/>
                <a:sym typeface="Lato"/>
              </a:rPr>
              <a:t>C</a:t>
            </a:r>
            <a:r>
              <a:rPr i="1" lang="en" sz="800">
                <a:latin typeface="Lato"/>
                <a:ea typeface="Lato"/>
                <a:cs typeface="Lato"/>
                <a:sym typeface="Lato"/>
              </a:rPr>
              <a:t>ourtesy of Himal Acharya.</a:t>
            </a:r>
            <a:endParaRPr i="1" sz="800">
              <a:latin typeface="Lato"/>
              <a:ea typeface="Lato"/>
              <a:cs typeface="Lato"/>
              <a:sym typeface="Lato"/>
            </a:endParaRPr>
          </a:p>
        </p:txBody>
      </p:sp>
      <p:sp>
        <p:nvSpPr>
          <p:cNvPr id="421" name="Google Shape;421;p35"/>
          <p:cNvSpPr txBox="1"/>
          <p:nvPr>
            <p:ph type="title"/>
          </p:nvPr>
        </p:nvSpPr>
        <p:spPr>
          <a:xfrm>
            <a:off x="729450" y="5334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Performance</a:t>
            </a:r>
            <a:endParaRPr/>
          </a:p>
        </p:txBody>
      </p:sp>
      <p:sp>
        <p:nvSpPr>
          <p:cNvPr id="422" name="Google Shape;422;p35"/>
          <p:cNvSpPr txBox="1"/>
          <p:nvPr/>
        </p:nvSpPr>
        <p:spPr>
          <a:xfrm>
            <a:off x="0" y="4792750"/>
            <a:ext cx="15987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Lato"/>
                <a:ea typeface="Lato"/>
                <a:cs typeface="Lato"/>
                <a:sym typeface="Lato"/>
              </a:rPr>
              <a:t>Austin Nelsen</a:t>
            </a:r>
            <a:endParaRPr sz="800">
              <a:latin typeface="Lato"/>
              <a:ea typeface="Lato"/>
              <a:cs typeface="Lato"/>
              <a:sym typeface="Lato"/>
            </a:endParaRPr>
          </a:p>
        </p:txBody>
      </p:sp>
      <p:sp>
        <p:nvSpPr>
          <p:cNvPr id="423" name="Google Shape;423;p3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24" name="Google Shape;424;p35"/>
          <p:cNvPicPr preferRelativeResize="0"/>
          <p:nvPr/>
        </p:nvPicPr>
        <p:blipFill>
          <a:blip r:embed="rId4">
            <a:alphaModFix/>
          </a:blip>
          <a:stretch>
            <a:fillRect/>
          </a:stretch>
        </p:blipFill>
        <p:spPr>
          <a:xfrm>
            <a:off x="8298800" y="4594800"/>
            <a:ext cx="548700" cy="548700"/>
          </a:xfrm>
          <a:prstGeom prst="rect">
            <a:avLst/>
          </a:prstGeom>
          <a:noFill/>
          <a:ln>
            <a:noFill/>
          </a:ln>
        </p:spPr>
      </p:pic>
      <p:pic>
        <p:nvPicPr>
          <p:cNvPr id="425" name="Google Shape;425;p35"/>
          <p:cNvPicPr preferRelativeResize="0"/>
          <p:nvPr/>
        </p:nvPicPr>
        <p:blipFill>
          <a:blip r:embed="rId5">
            <a:alphaModFix/>
          </a:blip>
          <a:stretch>
            <a:fillRect/>
          </a:stretch>
        </p:blipFill>
        <p:spPr>
          <a:xfrm>
            <a:off x="7280628" y="4594801"/>
            <a:ext cx="1018178" cy="548700"/>
          </a:xfrm>
          <a:prstGeom prst="rect">
            <a:avLst/>
          </a:prstGeom>
          <a:noFill/>
          <a:ln>
            <a:noFill/>
          </a:ln>
        </p:spPr>
      </p:pic>
      <p:sp>
        <p:nvSpPr>
          <p:cNvPr id="426" name="Google Shape;426;p35"/>
          <p:cNvSpPr txBox="1"/>
          <p:nvPr>
            <p:ph idx="1" type="body"/>
          </p:nvPr>
        </p:nvSpPr>
        <p:spPr>
          <a:xfrm>
            <a:off x="0" y="1298350"/>
            <a:ext cx="3493200" cy="3494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t>First </a:t>
            </a:r>
            <a:r>
              <a:rPr b="1" lang="en" sz="1600"/>
              <a:t>commissioning</a:t>
            </a:r>
            <a:r>
              <a:rPr b="1" lang="en" sz="1600"/>
              <a:t> data!</a:t>
            </a:r>
            <a:endParaRPr b="1" sz="1600"/>
          </a:p>
          <a:p>
            <a:pPr indent="-323850" lvl="0" marL="457200" rtl="0" algn="l">
              <a:spcBef>
                <a:spcPts val="1200"/>
              </a:spcBef>
              <a:spcAft>
                <a:spcPts val="0"/>
              </a:spcAft>
              <a:buSzPts val="1500"/>
              <a:buChar char="●"/>
            </a:pPr>
            <a:r>
              <a:rPr i="1" lang="en" sz="1500"/>
              <a:t>&gt; 16 million coincidences</a:t>
            </a:r>
            <a:endParaRPr i="1" sz="1500"/>
          </a:p>
          <a:p>
            <a:pPr indent="-317500" lvl="1" marL="914400" rtl="0" algn="l">
              <a:spcBef>
                <a:spcPts val="0"/>
              </a:spcBef>
              <a:spcAft>
                <a:spcPts val="0"/>
              </a:spcAft>
              <a:buSzPts val="1400"/>
              <a:buChar char="○"/>
            </a:pPr>
            <a:r>
              <a:rPr i="1" lang="en" sz="1400"/>
              <a:t>~ 150 coincidences / second</a:t>
            </a:r>
            <a:endParaRPr i="1" sz="1400"/>
          </a:p>
          <a:p>
            <a:pPr indent="-323850" lvl="0" marL="457200" rtl="0" algn="l">
              <a:spcBef>
                <a:spcPts val="0"/>
              </a:spcBef>
              <a:spcAft>
                <a:spcPts val="0"/>
              </a:spcAft>
              <a:buSzPts val="1500"/>
              <a:buChar char="●"/>
            </a:pPr>
            <a:r>
              <a:rPr i="1" lang="en" sz="1500"/>
              <a:t>~ &gt; 99% coincidence detection efficiency</a:t>
            </a:r>
            <a:endParaRPr i="1" sz="1500"/>
          </a:p>
          <a:p>
            <a:pPr indent="-323850" lvl="0" marL="457200" rtl="0" algn="l">
              <a:spcBef>
                <a:spcPts val="0"/>
              </a:spcBef>
              <a:spcAft>
                <a:spcPts val="0"/>
              </a:spcAft>
              <a:buSzPts val="1500"/>
              <a:buChar char="●"/>
            </a:pPr>
            <a:r>
              <a:rPr i="1" lang="en" sz="1500"/>
              <a:t>Example proton time-of-flight spectrum</a:t>
            </a:r>
            <a:endParaRPr i="1" sz="1500"/>
          </a:p>
          <a:p>
            <a:pPr indent="0" lvl="0" marL="0" rtl="0" algn="l">
              <a:spcBef>
                <a:spcPts val="1200"/>
              </a:spcBef>
              <a:spcAft>
                <a:spcPts val="1200"/>
              </a:spcAft>
              <a:buNone/>
            </a:pPr>
            <a:r>
              <a:t/>
            </a:r>
            <a:endParaRPr b="1" sz="1600"/>
          </a:p>
        </p:txBody>
      </p:sp>
      <p:sp>
        <p:nvSpPr>
          <p:cNvPr id="427" name="Google Shape;427;p35"/>
          <p:cNvSpPr/>
          <p:nvPr/>
        </p:nvSpPr>
        <p:spPr>
          <a:xfrm>
            <a:off x="2914525" y="3037200"/>
            <a:ext cx="472800" cy="141000"/>
          </a:xfrm>
          <a:prstGeom prst="rightArrow">
            <a:avLst>
              <a:gd fmla="val 50000" name="adj1"/>
              <a:gd fmla="val 50000" name="adj2"/>
            </a:avLst>
          </a:prstGeom>
          <a:solidFill>
            <a:schemeClr val="lt2"/>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36"/>
          <p:cNvSpPr txBox="1"/>
          <p:nvPr/>
        </p:nvSpPr>
        <p:spPr>
          <a:xfrm>
            <a:off x="0" y="4792750"/>
            <a:ext cx="15987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Lato"/>
                <a:ea typeface="Lato"/>
                <a:cs typeface="Lato"/>
                <a:sym typeface="Lato"/>
              </a:rPr>
              <a:t>Austin Nelsen</a:t>
            </a:r>
            <a:endParaRPr sz="800">
              <a:latin typeface="Lato"/>
              <a:ea typeface="Lato"/>
              <a:cs typeface="Lato"/>
              <a:sym typeface="Lato"/>
            </a:endParaRPr>
          </a:p>
        </p:txBody>
      </p:sp>
      <p:sp>
        <p:nvSpPr>
          <p:cNvPr id="433" name="Google Shape;433;p3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34" name="Google Shape;434;p36"/>
          <p:cNvPicPr preferRelativeResize="0"/>
          <p:nvPr/>
        </p:nvPicPr>
        <p:blipFill>
          <a:blip r:embed="rId3">
            <a:alphaModFix/>
          </a:blip>
          <a:stretch>
            <a:fillRect/>
          </a:stretch>
        </p:blipFill>
        <p:spPr>
          <a:xfrm>
            <a:off x="8298800" y="4594800"/>
            <a:ext cx="548700" cy="548700"/>
          </a:xfrm>
          <a:prstGeom prst="rect">
            <a:avLst/>
          </a:prstGeom>
          <a:noFill/>
          <a:ln>
            <a:noFill/>
          </a:ln>
        </p:spPr>
      </p:pic>
      <p:sp>
        <p:nvSpPr>
          <p:cNvPr id="435" name="Google Shape;435;p36"/>
          <p:cNvSpPr txBox="1"/>
          <p:nvPr>
            <p:ph type="title"/>
          </p:nvPr>
        </p:nvSpPr>
        <p:spPr>
          <a:xfrm>
            <a:off x="729450" y="5334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Recent and Planned Upgrades</a:t>
            </a:r>
            <a:endParaRPr/>
          </a:p>
        </p:txBody>
      </p:sp>
      <p:pic>
        <p:nvPicPr>
          <p:cNvPr id="436" name="Google Shape;436;p36"/>
          <p:cNvPicPr preferRelativeResize="0"/>
          <p:nvPr/>
        </p:nvPicPr>
        <p:blipFill>
          <a:blip r:embed="rId4">
            <a:alphaModFix/>
          </a:blip>
          <a:stretch>
            <a:fillRect/>
          </a:stretch>
        </p:blipFill>
        <p:spPr>
          <a:xfrm>
            <a:off x="7280628" y="4594801"/>
            <a:ext cx="1018178" cy="548700"/>
          </a:xfrm>
          <a:prstGeom prst="rect">
            <a:avLst/>
          </a:prstGeom>
          <a:noFill/>
          <a:ln>
            <a:noFill/>
          </a:ln>
        </p:spPr>
      </p:pic>
      <p:sp>
        <p:nvSpPr>
          <p:cNvPr id="437" name="Google Shape;437;p36"/>
          <p:cNvSpPr txBox="1"/>
          <p:nvPr>
            <p:ph idx="1" type="body"/>
          </p:nvPr>
        </p:nvSpPr>
        <p:spPr>
          <a:xfrm>
            <a:off x="729450" y="1298350"/>
            <a:ext cx="6551100" cy="3494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1600"/>
              <a:t>Data Collection:</a:t>
            </a:r>
            <a:endParaRPr sz="1600"/>
          </a:p>
          <a:p>
            <a:pPr indent="-323850" lvl="0" marL="457200" rtl="0" algn="l">
              <a:spcBef>
                <a:spcPts val="1200"/>
              </a:spcBef>
              <a:spcAft>
                <a:spcPts val="0"/>
              </a:spcAft>
              <a:buSzPts val="1500"/>
              <a:buChar char="●"/>
            </a:pPr>
            <a:r>
              <a:rPr lang="en" sz="1500"/>
              <a:t>Timing audit - sped up slow areas (PC)</a:t>
            </a:r>
            <a:endParaRPr sz="1500"/>
          </a:p>
          <a:p>
            <a:pPr indent="-323850" lvl="0" marL="457200" rtl="0" algn="l">
              <a:spcBef>
                <a:spcPts val="0"/>
              </a:spcBef>
              <a:spcAft>
                <a:spcPts val="0"/>
              </a:spcAft>
              <a:buSzPts val="1500"/>
              <a:buChar char="●"/>
            </a:pPr>
            <a:r>
              <a:rPr lang="en" sz="1500"/>
              <a:t>Robust data rate safety checks</a:t>
            </a:r>
            <a:endParaRPr sz="1500"/>
          </a:p>
          <a:p>
            <a:pPr indent="-323850" lvl="0" marL="457200" rtl="0" algn="l">
              <a:spcBef>
                <a:spcPts val="0"/>
              </a:spcBef>
              <a:spcAft>
                <a:spcPts val="0"/>
              </a:spcAft>
              <a:buSzPts val="1500"/>
              <a:buChar char="●"/>
            </a:pPr>
            <a:r>
              <a:rPr b="1" lang="en" sz="1500"/>
              <a:t>Long term:</a:t>
            </a:r>
            <a:endParaRPr sz="1500"/>
          </a:p>
          <a:p>
            <a:pPr indent="-317500" lvl="1" marL="914400" rtl="0" algn="l">
              <a:spcBef>
                <a:spcPts val="0"/>
              </a:spcBef>
              <a:spcAft>
                <a:spcPts val="0"/>
              </a:spcAft>
              <a:buSzPts val="1400"/>
              <a:buChar char="○"/>
            </a:pPr>
            <a:r>
              <a:rPr i="1" lang="en" sz="1400"/>
              <a:t>Implement ring buffer reorganization</a:t>
            </a:r>
            <a:endParaRPr i="1" sz="1400"/>
          </a:p>
          <a:p>
            <a:pPr indent="-317500" lvl="1" marL="914400" rtl="0" algn="l">
              <a:spcBef>
                <a:spcPts val="0"/>
              </a:spcBef>
              <a:spcAft>
                <a:spcPts val="0"/>
              </a:spcAft>
              <a:buSzPts val="1400"/>
              <a:buChar char="○"/>
            </a:pPr>
            <a:r>
              <a:rPr i="1" lang="en" sz="1400"/>
              <a:t>Loosen coincidence event requirements</a:t>
            </a:r>
            <a:endParaRPr i="1" sz="1400"/>
          </a:p>
          <a:p>
            <a:pPr indent="-317500" lvl="1" marL="914400" rtl="0" algn="l">
              <a:spcBef>
                <a:spcPts val="0"/>
              </a:spcBef>
              <a:spcAft>
                <a:spcPts val="0"/>
              </a:spcAft>
              <a:buSzPts val="1400"/>
              <a:buChar char="○"/>
            </a:pPr>
            <a:r>
              <a:rPr i="1" lang="en" sz="1400"/>
              <a:t>Introduce trigger counting number</a:t>
            </a:r>
            <a:endParaRPr i="1" sz="1400"/>
          </a:p>
          <a:p>
            <a:pPr indent="0" lvl="0" marL="0" rtl="0" algn="l">
              <a:spcBef>
                <a:spcPts val="1200"/>
              </a:spcBef>
              <a:spcAft>
                <a:spcPts val="0"/>
              </a:spcAft>
              <a:buNone/>
            </a:pPr>
            <a:r>
              <a:rPr b="1" lang="en" sz="1600"/>
              <a:t>Quality of Life:</a:t>
            </a:r>
            <a:endParaRPr b="1" sz="1600"/>
          </a:p>
          <a:p>
            <a:pPr indent="-323850" lvl="0" marL="457200" rtl="0" algn="l">
              <a:spcBef>
                <a:spcPts val="1200"/>
              </a:spcBef>
              <a:spcAft>
                <a:spcPts val="0"/>
              </a:spcAft>
              <a:buSzPts val="1500"/>
              <a:buChar char="●"/>
            </a:pPr>
            <a:r>
              <a:rPr lang="en" sz="1500"/>
              <a:t>Run-log and real-time status on Nab slow controls</a:t>
            </a:r>
            <a:endParaRPr sz="1400"/>
          </a:p>
          <a:p>
            <a:pPr indent="-323850" lvl="0" marL="457200" rtl="0" algn="l">
              <a:spcBef>
                <a:spcPts val="0"/>
              </a:spcBef>
              <a:spcAft>
                <a:spcPts val="0"/>
              </a:spcAft>
              <a:buSzPts val="1500"/>
              <a:buChar char="●"/>
            </a:pPr>
            <a:r>
              <a:rPr lang="en" sz="1500"/>
              <a:t>Revamped data pipeline handling</a:t>
            </a:r>
            <a:endParaRPr sz="1500"/>
          </a:p>
          <a:p>
            <a:pPr indent="0" lvl="0" marL="0" rtl="0" algn="l">
              <a:spcBef>
                <a:spcPts val="1200"/>
              </a:spcBef>
              <a:spcAft>
                <a:spcPts val="1200"/>
              </a:spcAft>
              <a:buNone/>
            </a:pPr>
            <a:r>
              <a:rPr b="1" i="1" lang="en" sz="1600"/>
              <a:t>Stay-tuned for a Nab DAQ paper!</a:t>
            </a:r>
            <a:endParaRPr b="1" i="1"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descr="http://www.nsf.gov/images/logos/nsf1.jpg" id="442" name="Google Shape;442;p37"/>
          <p:cNvPicPr preferRelativeResize="0"/>
          <p:nvPr/>
        </p:nvPicPr>
        <p:blipFill rotWithShape="1">
          <a:blip r:embed="rId3">
            <a:alphaModFix/>
          </a:blip>
          <a:srcRect b="0" l="0" r="0" t="0"/>
          <a:stretch/>
        </p:blipFill>
        <p:spPr>
          <a:xfrm>
            <a:off x="444950" y="4333063"/>
            <a:ext cx="739438" cy="743893"/>
          </a:xfrm>
          <a:prstGeom prst="rect">
            <a:avLst/>
          </a:prstGeom>
          <a:noFill/>
          <a:ln>
            <a:noFill/>
          </a:ln>
        </p:spPr>
      </p:pic>
      <p:pic>
        <p:nvPicPr>
          <p:cNvPr descr="http://science.energy.gov/~/media/_/images/about/resources/logos/jpg/high-res/RGB_Color-Seal_Green-Mark_SC_Vertical.jpg" id="443" name="Google Shape;443;p37"/>
          <p:cNvPicPr preferRelativeResize="0"/>
          <p:nvPr/>
        </p:nvPicPr>
        <p:blipFill rotWithShape="1">
          <a:blip r:embed="rId4">
            <a:alphaModFix/>
          </a:blip>
          <a:srcRect b="0" l="0" r="0" t="0"/>
          <a:stretch/>
        </p:blipFill>
        <p:spPr>
          <a:xfrm>
            <a:off x="2285899" y="4333063"/>
            <a:ext cx="2148284" cy="695507"/>
          </a:xfrm>
          <a:prstGeom prst="rect">
            <a:avLst/>
          </a:prstGeom>
          <a:noFill/>
          <a:ln>
            <a:noFill/>
          </a:ln>
        </p:spPr>
      </p:pic>
      <p:pic>
        <p:nvPicPr>
          <p:cNvPr id="444" name="Google Shape;444;p37"/>
          <p:cNvPicPr preferRelativeResize="0"/>
          <p:nvPr/>
        </p:nvPicPr>
        <p:blipFill rotWithShape="1">
          <a:blip r:embed="rId5">
            <a:alphaModFix/>
          </a:blip>
          <a:srcRect b="0" l="0" r="0" t="0"/>
          <a:stretch/>
        </p:blipFill>
        <p:spPr>
          <a:xfrm>
            <a:off x="2792874" y="490073"/>
            <a:ext cx="1134339" cy="711650"/>
          </a:xfrm>
          <a:prstGeom prst="rect">
            <a:avLst/>
          </a:prstGeom>
          <a:noFill/>
          <a:ln>
            <a:noFill/>
          </a:ln>
        </p:spPr>
      </p:pic>
      <p:pic>
        <p:nvPicPr>
          <p:cNvPr id="445" name="Google Shape;445;p37"/>
          <p:cNvPicPr preferRelativeResize="0"/>
          <p:nvPr/>
        </p:nvPicPr>
        <p:blipFill rotWithShape="1">
          <a:blip r:embed="rId6">
            <a:alphaModFix/>
          </a:blip>
          <a:srcRect b="0" l="0" r="0" t="0"/>
          <a:stretch/>
        </p:blipFill>
        <p:spPr>
          <a:xfrm>
            <a:off x="296592" y="100960"/>
            <a:ext cx="1431553" cy="771448"/>
          </a:xfrm>
          <a:prstGeom prst="rect">
            <a:avLst/>
          </a:prstGeom>
          <a:noFill/>
          <a:ln>
            <a:noFill/>
          </a:ln>
        </p:spPr>
      </p:pic>
      <p:sp>
        <p:nvSpPr>
          <p:cNvPr id="446" name="Google Shape;446;p37"/>
          <p:cNvSpPr txBox="1"/>
          <p:nvPr/>
        </p:nvSpPr>
        <p:spPr>
          <a:xfrm>
            <a:off x="19575" y="3984550"/>
            <a:ext cx="20310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chemeClr val="dk2"/>
                </a:solidFill>
                <a:latin typeface="Trebuchet MS"/>
                <a:ea typeface="Trebuchet MS"/>
                <a:cs typeface="Trebuchet MS"/>
                <a:sym typeface="Trebuchet MS"/>
              </a:rPr>
              <a:t>Main project funding: </a:t>
            </a:r>
            <a:endParaRPr sz="1100">
              <a:latin typeface="Trebuchet MS"/>
              <a:ea typeface="Trebuchet MS"/>
              <a:cs typeface="Trebuchet MS"/>
              <a:sym typeface="Trebuchet MS"/>
            </a:endParaRPr>
          </a:p>
        </p:txBody>
      </p:sp>
      <p:pic>
        <p:nvPicPr>
          <p:cNvPr descr="See the source image" id="447" name="Google Shape;447;p37"/>
          <p:cNvPicPr preferRelativeResize="0"/>
          <p:nvPr/>
        </p:nvPicPr>
        <p:blipFill rotWithShape="1">
          <a:blip r:embed="rId7">
            <a:alphaModFix/>
          </a:blip>
          <a:srcRect b="0" l="0" r="0" t="0"/>
          <a:stretch/>
        </p:blipFill>
        <p:spPr>
          <a:xfrm>
            <a:off x="300225" y="1728025"/>
            <a:ext cx="2031000" cy="366006"/>
          </a:xfrm>
          <a:prstGeom prst="rect">
            <a:avLst/>
          </a:prstGeom>
          <a:noFill/>
          <a:ln>
            <a:noFill/>
          </a:ln>
        </p:spPr>
      </p:pic>
      <p:pic>
        <p:nvPicPr>
          <p:cNvPr descr="See the source image" id="448" name="Google Shape;448;p37"/>
          <p:cNvPicPr preferRelativeResize="0"/>
          <p:nvPr/>
        </p:nvPicPr>
        <p:blipFill rotWithShape="1">
          <a:blip r:embed="rId8">
            <a:alphaModFix/>
          </a:blip>
          <a:srcRect b="0" l="0" r="0" t="0"/>
          <a:stretch/>
        </p:blipFill>
        <p:spPr>
          <a:xfrm>
            <a:off x="323451" y="3457728"/>
            <a:ext cx="1827175" cy="526821"/>
          </a:xfrm>
          <a:prstGeom prst="rect">
            <a:avLst/>
          </a:prstGeom>
          <a:noFill/>
          <a:ln>
            <a:noFill/>
          </a:ln>
        </p:spPr>
      </p:pic>
      <p:pic>
        <p:nvPicPr>
          <p:cNvPr descr="See the source image" id="449" name="Google Shape;449;p37"/>
          <p:cNvPicPr preferRelativeResize="0"/>
          <p:nvPr/>
        </p:nvPicPr>
        <p:blipFill rotWithShape="1">
          <a:blip r:embed="rId9">
            <a:alphaModFix/>
          </a:blip>
          <a:srcRect b="0" l="0" r="0" t="0"/>
          <a:stretch/>
        </p:blipFill>
        <p:spPr>
          <a:xfrm>
            <a:off x="4434175" y="587688"/>
            <a:ext cx="2718763" cy="284700"/>
          </a:xfrm>
          <a:prstGeom prst="rect">
            <a:avLst/>
          </a:prstGeom>
          <a:noFill/>
          <a:ln>
            <a:noFill/>
          </a:ln>
        </p:spPr>
      </p:pic>
      <p:pic>
        <p:nvPicPr>
          <p:cNvPr descr="See the source image" id="450" name="Google Shape;450;p37"/>
          <p:cNvPicPr preferRelativeResize="0"/>
          <p:nvPr/>
        </p:nvPicPr>
        <p:blipFill rotWithShape="1">
          <a:blip r:embed="rId10">
            <a:alphaModFix/>
          </a:blip>
          <a:srcRect b="0" l="0" r="0" t="0"/>
          <a:stretch/>
        </p:blipFill>
        <p:spPr>
          <a:xfrm>
            <a:off x="5612142" y="1222760"/>
            <a:ext cx="1749285" cy="983885"/>
          </a:xfrm>
          <a:prstGeom prst="rect">
            <a:avLst/>
          </a:prstGeom>
          <a:noFill/>
          <a:ln>
            <a:noFill/>
          </a:ln>
        </p:spPr>
      </p:pic>
      <p:pic>
        <p:nvPicPr>
          <p:cNvPr descr="See the source image" id="451" name="Google Shape;451;p37"/>
          <p:cNvPicPr preferRelativeResize="0"/>
          <p:nvPr/>
        </p:nvPicPr>
        <p:blipFill rotWithShape="1">
          <a:blip r:embed="rId11">
            <a:alphaModFix/>
          </a:blip>
          <a:srcRect b="0" l="0" r="0" t="0"/>
          <a:stretch/>
        </p:blipFill>
        <p:spPr>
          <a:xfrm>
            <a:off x="2739524" y="2500253"/>
            <a:ext cx="1460146" cy="927548"/>
          </a:xfrm>
          <a:prstGeom prst="rect">
            <a:avLst/>
          </a:prstGeom>
          <a:noFill/>
          <a:ln>
            <a:noFill/>
          </a:ln>
        </p:spPr>
      </p:pic>
      <p:pic>
        <p:nvPicPr>
          <p:cNvPr descr="See the source image" id="452" name="Google Shape;452;p37"/>
          <p:cNvPicPr preferRelativeResize="0"/>
          <p:nvPr/>
        </p:nvPicPr>
        <p:blipFill rotWithShape="1">
          <a:blip r:embed="rId12">
            <a:alphaModFix/>
          </a:blip>
          <a:srcRect b="19005" l="0" r="0" t="8203"/>
          <a:stretch/>
        </p:blipFill>
        <p:spPr>
          <a:xfrm>
            <a:off x="300790" y="2348243"/>
            <a:ext cx="1827186" cy="886671"/>
          </a:xfrm>
          <a:prstGeom prst="rect">
            <a:avLst/>
          </a:prstGeom>
          <a:noFill/>
          <a:ln>
            <a:noFill/>
          </a:ln>
        </p:spPr>
      </p:pic>
      <p:pic>
        <p:nvPicPr>
          <p:cNvPr descr="See the source image" id="453" name="Google Shape;453;p37"/>
          <p:cNvPicPr preferRelativeResize="0"/>
          <p:nvPr/>
        </p:nvPicPr>
        <p:blipFill rotWithShape="1">
          <a:blip r:embed="rId13">
            <a:alphaModFix/>
          </a:blip>
          <a:srcRect b="0" l="0" r="0" t="0"/>
          <a:stretch/>
        </p:blipFill>
        <p:spPr>
          <a:xfrm>
            <a:off x="4413082" y="1370035"/>
            <a:ext cx="966363" cy="1075120"/>
          </a:xfrm>
          <a:prstGeom prst="rect">
            <a:avLst/>
          </a:prstGeom>
          <a:noFill/>
          <a:ln>
            <a:noFill/>
          </a:ln>
        </p:spPr>
      </p:pic>
      <p:pic>
        <p:nvPicPr>
          <p:cNvPr descr="The University of Tennessee Logo | Brand Guidelines" id="454" name="Google Shape;454;p37"/>
          <p:cNvPicPr preferRelativeResize="0"/>
          <p:nvPr/>
        </p:nvPicPr>
        <p:blipFill rotWithShape="1">
          <a:blip r:embed="rId14">
            <a:alphaModFix/>
          </a:blip>
          <a:srcRect b="0" l="0" r="0" t="0"/>
          <a:stretch/>
        </p:blipFill>
        <p:spPr>
          <a:xfrm>
            <a:off x="7104301" y="100939"/>
            <a:ext cx="2030957" cy="938614"/>
          </a:xfrm>
          <a:prstGeom prst="rect">
            <a:avLst/>
          </a:prstGeom>
          <a:noFill/>
          <a:ln>
            <a:noFill/>
          </a:ln>
        </p:spPr>
      </p:pic>
      <p:pic>
        <p:nvPicPr>
          <p:cNvPr descr="A picture containing text&#10;&#10;Description automatically generated" id="455" name="Google Shape;455;p37"/>
          <p:cNvPicPr preferRelativeResize="0"/>
          <p:nvPr/>
        </p:nvPicPr>
        <p:blipFill rotWithShape="1">
          <a:blip r:embed="rId15">
            <a:alphaModFix/>
          </a:blip>
          <a:srcRect b="0" l="0" r="0" t="0"/>
          <a:stretch/>
        </p:blipFill>
        <p:spPr>
          <a:xfrm>
            <a:off x="298266" y="1110052"/>
            <a:ext cx="1759134" cy="345460"/>
          </a:xfrm>
          <a:prstGeom prst="rect">
            <a:avLst/>
          </a:prstGeom>
          <a:noFill/>
          <a:ln>
            <a:noFill/>
          </a:ln>
        </p:spPr>
      </p:pic>
      <p:pic>
        <p:nvPicPr>
          <p:cNvPr descr="A picture containing text&#10;&#10;Description automatically generated" id="456" name="Google Shape;456;p37"/>
          <p:cNvPicPr preferRelativeResize="0"/>
          <p:nvPr/>
        </p:nvPicPr>
        <p:blipFill rotWithShape="1">
          <a:blip r:embed="rId16">
            <a:alphaModFix/>
          </a:blip>
          <a:srcRect b="0" l="0" r="0" t="0"/>
          <a:stretch/>
        </p:blipFill>
        <p:spPr>
          <a:xfrm>
            <a:off x="7788236" y="1188211"/>
            <a:ext cx="1052996" cy="1052996"/>
          </a:xfrm>
          <a:prstGeom prst="rect">
            <a:avLst/>
          </a:prstGeom>
          <a:noFill/>
          <a:ln>
            <a:noFill/>
          </a:ln>
        </p:spPr>
      </p:pic>
      <p:pic>
        <p:nvPicPr>
          <p:cNvPr id="457" name="Google Shape;457;p37"/>
          <p:cNvPicPr preferRelativeResize="0"/>
          <p:nvPr/>
        </p:nvPicPr>
        <p:blipFill rotWithShape="1">
          <a:blip r:embed="rId5">
            <a:alphaModFix/>
          </a:blip>
          <a:srcRect b="0" l="0" r="0" t="0"/>
          <a:stretch/>
        </p:blipFill>
        <p:spPr>
          <a:xfrm>
            <a:off x="7509563" y="4333063"/>
            <a:ext cx="1052996" cy="660625"/>
          </a:xfrm>
          <a:prstGeom prst="rect">
            <a:avLst/>
          </a:prstGeom>
          <a:noFill/>
          <a:ln>
            <a:noFill/>
          </a:ln>
        </p:spPr>
      </p:pic>
      <p:pic>
        <p:nvPicPr>
          <p:cNvPr id="458" name="Google Shape;458;p37"/>
          <p:cNvPicPr preferRelativeResize="0"/>
          <p:nvPr/>
        </p:nvPicPr>
        <p:blipFill rotWithShape="1">
          <a:blip r:embed="rId6">
            <a:alphaModFix/>
          </a:blip>
          <a:srcRect b="0" l="0" r="0" t="0"/>
          <a:stretch/>
        </p:blipFill>
        <p:spPr>
          <a:xfrm>
            <a:off x="5173988" y="4333063"/>
            <a:ext cx="1285875" cy="692944"/>
          </a:xfrm>
          <a:prstGeom prst="rect">
            <a:avLst/>
          </a:prstGeom>
          <a:noFill/>
          <a:ln>
            <a:noFill/>
          </a:ln>
        </p:spPr>
      </p:pic>
      <p:pic>
        <p:nvPicPr>
          <p:cNvPr descr="See the source image" id="459" name="Google Shape;459;p37"/>
          <p:cNvPicPr preferRelativeResize="0"/>
          <p:nvPr/>
        </p:nvPicPr>
        <p:blipFill rotWithShape="1">
          <a:blip r:embed="rId17">
            <a:alphaModFix/>
          </a:blip>
          <a:srcRect b="0" l="0" r="0" t="0"/>
          <a:stretch/>
        </p:blipFill>
        <p:spPr>
          <a:xfrm>
            <a:off x="4439644" y="2581991"/>
            <a:ext cx="2148287" cy="650292"/>
          </a:xfrm>
          <a:prstGeom prst="rect">
            <a:avLst/>
          </a:prstGeom>
          <a:noFill/>
          <a:ln>
            <a:noFill/>
          </a:ln>
        </p:spPr>
      </p:pic>
      <p:sp>
        <p:nvSpPr>
          <p:cNvPr id="460" name="Google Shape;460;p37"/>
          <p:cNvSpPr txBox="1"/>
          <p:nvPr/>
        </p:nvSpPr>
        <p:spPr>
          <a:xfrm>
            <a:off x="2038789" y="5270"/>
            <a:ext cx="5065500" cy="484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2700">
                <a:solidFill>
                  <a:schemeClr val="dk2"/>
                </a:solidFill>
                <a:latin typeface="Trebuchet MS"/>
                <a:ea typeface="Trebuchet MS"/>
                <a:cs typeface="Trebuchet MS"/>
                <a:sym typeface="Trebuchet MS"/>
              </a:rPr>
              <a:t>The Nab Collaboration</a:t>
            </a:r>
            <a:endParaRPr sz="1100">
              <a:solidFill>
                <a:schemeClr val="dk2"/>
              </a:solidFill>
            </a:endParaRPr>
          </a:p>
        </p:txBody>
      </p:sp>
      <p:cxnSp>
        <p:nvCxnSpPr>
          <p:cNvPr id="461" name="Google Shape;461;p37"/>
          <p:cNvCxnSpPr/>
          <p:nvPr/>
        </p:nvCxnSpPr>
        <p:spPr>
          <a:xfrm>
            <a:off x="0" y="4264182"/>
            <a:ext cx="9144000" cy="0"/>
          </a:xfrm>
          <a:prstGeom prst="straightConnector1">
            <a:avLst/>
          </a:prstGeom>
          <a:noFill/>
          <a:ln cap="flat" cmpd="sng" w="28575">
            <a:solidFill>
              <a:schemeClr val="dk2"/>
            </a:solidFill>
            <a:prstDash val="solid"/>
            <a:miter lim="800000"/>
            <a:headEnd len="sm" w="sm" type="none"/>
            <a:tailEnd len="sm" w="sm" type="none"/>
          </a:ln>
        </p:spPr>
      </p:cxnSp>
      <p:pic>
        <p:nvPicPr>
          <p:cNvPr descr="University Of South Carolina Transparent, HD Png Download , Transparent Png  Image - PNGitem" id="462" name="Google Shape;462;p37"/>
          <p:cNvPicPr preferRelativeResize="0"/>
          <p:nvPr/>
        </p:nvPicPr>
        <p:blipFill rotWithShape="1">
          <a:blip r:embed="rId18">
            <a:alphaModFix/>
          </a:blip>
          <a:srcRect b="0" l="0" r="0" t="0"/>
          <a:stretch/>
        </p:blipFill>
        <p:spPr>
          <a:xfrm>
            <a:off x="7575373" y="3230050"/>
            <a:ext cx="1478719" cy="909981"/>
          </a:xfrm>
          <a:prstGeom prst="rect">
            <a:avLst/>
          </a:prstGeom>
          <a:noFill/>
          <a:ln>
            <a:noFill/>
          </a:ln>
        </p:spPr>
      </p:pic>
      <p:pic>
        <p:nvPicPr>
          <p:cNvPr descr="Western Kentucky University - Home | Facebook" id="463" name="Google Shape;463;p37"/>
          <p:cNvPicPr preferRelativeResize="0"/>
          <p:nvPr/>
        </p:nvPicPr>
        <p:blipFill rotWithShape="1">
          <a:blip r:embed="rId19">
            <a:alphaModFix/>
          </a:blip>
          <a:srcRect b="13955" l="0" r="-775" t="12401"/>
          <a:stretch/>
        </p:blipFill>
        <p:spPr>
          <a:xfrm>
            <a:off x="2982649" y="3365307"/>
            <a:ext cx="973912" cy="711664"/>
          </a:xfrm>
          <a:prstGeom prst="rect">
            <a:avLst/>
          </a:prstGeom>
          <a:noFill/>
          <a:ln>
            <a:noFill/>
          </a:ln>
        </p:spPr>
      </p:pic>
      <p:pic>
        <p:nvPicPr>
          <p:cNvPr descr="Universidad Nacional Autónoma de México in Mexico : Reviews ..." id="464" name="Google Shape;464;p37"/>
          <p:cNvPicPr preferRelativeResize="0"/>
          <p:nvPr/>
        </p:nvPicPr>
        <p:blipFill rotWithShape="1">
          <a:blip r:embed="rId20">
            <a:alphaModFix/>
          </a:blip>
          <a:srcRect b="18209" l="0" r="0" t="13970"/>
          <a:stretch/>
        </p:blipFill>
        <p:spPr>
          <a:xfrm>
            <a:off x="7256373" y="2334355"/>
            <a:ext cx="1887639" cy="914448"/>
          </a:xfrm>
          <a:prstGeom prst="rect">
            <a:avLst/>
          </a:prstGeom>
          <a:noFill/>
          <a:ln>
            <a:noFill/>
          </a:ln>
        </p:spPr>
      </p:pic>
      <p:pic>
        <p:nvPicPr>
          <p:cNvPr descr="Magnetismus und Medizin eng verknüpft" id="465" name="Google Shape;465;p37"/>
          <p:cNvPicPr preferRelativeResize="0"/>
          <p:nvPr/>
        </p:nvPicPr>
        <p:blipFill rotWithShape="1">
          <a:blip r:embed="rId21">
            <a:alphaModFix/>
          </a:blip>
          <a:srcRect b="0" l="0" r="0" t="0"/>
          <a:stretch/>
        </p:blipFill>
        <p:spPr>
          <a:xfrm>
            <a:off x="4415484" y="3496600"/>
            <a:ext cx="2700957" cy="437555"/>
          </a:xfrm>
          <a:prstGeom prst="rect">
            <a:avLst/>
          </a:prstGeom>
          <a:noFill/>
          <a:ln>
            <a:noFill/>
          </a:ln>
        </p:spPr>
      </p:pic>
      <p:pic>
        <p:nvPicPr>
          <p:cNvPr descr="Georgia Tech tops UGA in women's basketball | College ..." id="466" name="Google Shape;466;p37"/>
          <p:cNvPicPr preferRelativeResize="0"/>
          <p:nvPr/>
        </p:nvPicPr>
        <p:blipFill rotWithShape="1">
          <a:blip r:embed="rId22">
            <a:alphaModFix/>
          </a:blip>
          <a:srcRect b="0" l="0" r="0" t="0"/>
          <a:stretch/>
        </p:blipFill>
        <p:spPr>
          <a:xfrm>
            <a:off x="2664124" y="1482293"/>
            <a:ext cx="1285875" cy="836921"/>
          </a:xfrm>
          <a:prstGeom prst="rect">
            <a:avLst/>
          </a:prstGeom>
          <a:noFill/>
          <a:ln>
            <a:noFill/>
          </a:ln>
        </p:spPr>
      </p:pic>
      <p:sp>
        <p:nvSpPr>
          <p:cNvPr id="467" name="Google Shape;467;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38"/>
          <p:cNvSpPr txBox="1"/>
          <p:nvPr/>
        </p:nvSpPr>
        <p:spPr>
          <a:xfrm>
            <a:off x="0" y="4792750"/>
            <a:ext cx="15987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Lato"/>
                <a:ea typeface="Lato"/>
                <a:cs typeface="Lato"/>
                <a:sym typeface="Lato"/>
              </a:rPr>
              <a:t>Austin Nelsen</a:t>
            </a:r>
            <a:endParaRPr sz="800">
              <a:latin typeface="Lato"/>
              <a:ea typeface="Lato"/>
              <a:cs typeface="Lato"/>
              <a:sym typeface="Lato"/>
            </a:endParaRPr>
          </a:p>
        </p:txBody>
      </p:sp>
      <p:sp>
        <p:nvSpPr>
          <p:cNvPr id="473" name="Google Shape;473;p3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74" name="Google Shape;474;p38"/>
          <p:cNvPicPr preferRelativeResize="0"/>
          <p:nvPr/>
        </p:nvPicPr>
        <p:blipFill>
          <a:blip r:embed="rId3">
            <a:alphaModFix/>
          </a:blip>
          <a:stretch>
            <a:fillRect/>
          </a:stretch>
        </p:blipFill>
        <p:spPr>
          <a:xfrm>
            <a:off x="8298800" y="4594800"/>
            <a:ext cx="548700" cy="548700"/>
          </a:xfrm>
          <a:prstGeom prst="rect">
            <a:avLst/>
          </a:prstGeom>
          <a:noFill/>
          <a:ln>
            <a:noFill/>
          </a:ln>
        </p:spPr>
      </p:pic>
      <p:sp>
        <p:nvSpPr>
          <p:cNvPr id="475" name="Google Shape;475;p38"/>
          <p:cNvSpPr txBox="1"/>
          <p:nvPr>
            <p:ph type="title"/>
          </p:nvPr>
        </p:nvSpPr>
        <p:spPr>
          <a:xfrm>
            <a:off x="729450" y="5334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DAQ Hardware Configuration</a:t>
            </a:r>
            <a:endParaRPr/>
          </a:p>
        </p:txBody>
      </p:sp>
      <p:pic>
        <p:nvPicPr>
          <p:cNvPr id="476" name="Google Shape;476;p38"/>
          <p:cNvPicPr preferRelativeResize="0"/>
          <p:nvPr/>
        </p:nvPicPr>
        <p:blipFill>
          <a:blip r:embed="rId4">
            <a:alphaModFix/>
          </a:blip>
          <a:stretch>
            <a:fillRect/>
          </a:stretch>
        </p:blipFill>
        <p:spPr>
          <a:xfrm>
            <a:off x="7280628" y="4594801"/>
            <a:ext cx="1018178" cy="548700"/>
          </a:xfrm>
          <a:prstGeom prst="rect">
            <a:avLst/>
          </a:prstGeom>
          <a:noFill/>
          <a:ln>
            <a:noFill/>
          </a:ln>
        </p:spPr>
      </p:pic>
      <p:sp>
        <p:nvSpPr>
          <p:cNvPr id="477" name="Google Shape;477;p38"/>
          <p:cNvSpPr txBox="1"/>
          <p:nvPr/>
        </p:nvSpPr>
        <p:spPr>
          <a:xfrm>
            <a:off x="7280625" y="533400"/>
            <a:ext cx="18633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800">
                <a:latin typeface="Lato"/>
                <a:ea typeface="Lato"/>
                <a:cs typeface="Lato"/>
                <a:sym typeface="Lato"/>
              </a:rPr>
              <a:t>Slide concept courtesy of Himal Acharya.</a:t>
            </a:r>
            <a:endParaRPr i="1" sz="800">
              <a:latin typeface="Lato"/>
              <a:ea typeface="Lato"/>
              <a:cs typeface="Lato"/>
              <a:sym typeface="Lato"/>
            </a:endParaRPr>
          </a:p>
        </p:txBody>
      </p:sp>
      <p:pic>
        <p:nvPicPr>
          <p:cNvPr id="478" name="Google Shape;478;p38"/>
          <p:cNvPicPr preferRelativeResize="0"/>
          <p:nvPr/>
        </p:nvPicPr>
        <p:blipFill rotWithShape="1">
          <a:blip r:embed="rId5">
            <a:alphaModFix/>
          </a:blip>
          <a:srcRect b="13500" l="11506" r="12644" t="18212"/>
          <a:stretch/>
        </p:blipFill>
        <p:spPr>
          <a:xfrm>
            <a:off x="1787300" y="1314962"/>
            <a:ext cx="5493324" cy="2459538"/>
          </a:xfrm>
          <a:prstGeom prst="rect">
            <a:avLst/>
          </a:prstGeom>
          <a:noFill/>
          <a:ln>
            <a:noFill/>
          </a:ln>
        </p:spPr>
      </p:pic>
      <p:sp>
        <p:nvSpPr>
          <p:cNvPr id="479" name="Google Shape;479;p38"/>
          <p:cNvSpPr txBox="1"/>
          <p:nvPr/>
        </p:nvSpPr>
        <p:spPr>
          <a:xfrm>
            <a:off x="3031550" y="992400"/>
            <a:ext cx="2525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00000"/>
                </a:solidFill>
              </a:rPr>
              <a:t>Chassis</a:t>
            </a:r>
            <a:r>
              <a:rPr lang="en"/>
              <a:t>: </a:t>
            </a:r>
            <a:r>
              <a:rPr b="1" lang="en"/>
              <a:t>NI PXIe-1085/1095</a:t>
            </a:r>
            <a:endParaRPr b="1">
              <a:solidFill>
                <a:srgbClr val="000000"/>
              </a:solidFill>
            </a:endParaRPr>
          </a:p>
        </p:txBody>
      </p:sp>
      <p:sp>
        <p:nvSpPr>
          <p:cNvPr id="480" name="Google Shape;480;p38"/>
          <p:cNvSpPr/>
          <p:nvPr/>
        </p:nvSpPr>
        <p:spPr>
          <a:xfrm>
            <a:off x="3795400" y="1496075"/>
            <a:ext cx="340500" cy="1561800"/>
          </a:xfrm>
          <a:prstGeom prst="rect">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481" name="Google Shape;481;p38"/>
          <p:cNvPicPr preferRelativeResize="0"/>
          <p:nvPr/>
        </p:nvPicPr>
        <p:blipFill>
          <a:blip r:embed="rId6">
            <a:alphaModFix/>
          </a:blip>
          <a:stretch>
            <a:fillRect/>
          </a:stretch>
        </p:blipFill>
        <p:spPr>
          <a:xfrm>
            <a:off x="-18753" y="3416463"/>
            <a:ext cx="3105946" cy="1219725"/>
          </a:xfrm>
          <a:prstGeom prst="rect">
            <a:avLst/>
          </a:prstGeom>
          <a:noFill/>
          <a:ln>
            <a:noFill/>
          </a:ln>
        </p:spPr>
      </p:pic>
      <p:sp>
        <p:nvSpPr>
          <p:cNvPr id="482" name="Google Shape;482;p38"/>
          <p:cNvSpPr txBox="1"/>
          <p:nvPr/>
        </p:nvSpPr>
        <p:spPr>
          <a:xfrm>
            <a:off x="271525" y="3164600"/>
            <a:ext cx="2525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PCIe MXI-Express</a:t>
            </a:r>
            <a:endParaRPr b="1">
              <a:solidFill>
                <a:srgbClr val="000000"/>
              </a:solidFill>
            </a:endParaRPr>
          </a:p>
        </p:txBody>
      </p:sp>
      <p:cxnSp>
        <p:nvCxnSpPr>
          <p:cNvPr id="483" name="Google Shape;483;p38"/>
          <p:cNvCxnSpPr>
            <a:stCxn id="480" idx="1"/>
          </p:cNvCxnSpPr>
          <p:nvPr/>
        </p:nvCxnSpPr>
        <p:spPr>
          <a:xfrm flipH="1">
            <a:off x="2597500" y="2276975"/>
            <a:ext cx="1197900" cy="1286100"/>
          </a:xfrm>
          <a:prstGeom prst="straightConnector1">
            <a:avLst/>
          </a:prstGeom>
          <a:noFill/>
          <a:ln cap="flat" cmpd="sng" w="28575">
            <a:solidFill>
              <a:srgbClr val="00FF00"/>
            </a:solidFill>
            <a:prstDash val="solid"/>
            <a:round/>
            <a:headEnd len="med" w="med" type="none"/>
            <a:tailEnd len="med" w="med" type="triangle"/>
          </a:ln>
        </p:spPr>
      </p:cxnSp>
      <p:sp>
        <p:nvSpPr>
          <p:cNvPr id="484" name="Google Shape;484;p38"/>
          <p:cNvSpPr/>
          <p:nvPr/>
        </p:nvSpPr>
        <p:spPr>
          <a:xfrm>
            <a:off x="4124200" y="1496075"/>
            <a:ext cx="1467900" cy="1561800"/>
          </a:xfrm>
          <a:prstGeom prst="rect">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485" name="Google Shape;485;p38"/>
          <p:cNvSpPr/>
          <p:nvPr/>
        </p:nvSpPr>
        <p:spPr>
          <a:xfrm>
            <a:off x="5779975" y="1496075"/>
            <a:ext cx="1385700" cy="1479600"/>
          </a:xfrm>
          <a:prstGeom prst="rect">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486" name="Google Shape;486;p38"/>
          <p:cNvPicPr preferRelativeResize="0"/>
          <p:nvPr/>
        </p:nvPicPr>
        <p:blipFill>
          <a:blip r:embed="rId7">
            <a:alphaModFix/>
          </a:blip>
          <a:stretch>
            <a:fillRect/>
          </a:stretch>
        </p:blipFill>
        <p:spPr>
          <a:xfrm>
            <a:off x="4214800" y="3674684"/>
            <a:ext cx="1467900" cy="1425863"/>
          </a:xfrm>
          <a:prstGeom prst="rect">
            <a:avLst/>
          </a:prstGeom>
          <a:noFill/>
          <a:ln>
            <a:noFill/>
          </a:ln>
        </p:spPr>
      </p:pic>
      <p:cxnSp>
        <p:nvCxnSpPr>
          <p:cNvPr id="487" name="Google Shape;487;p38"/>
          <p:cNvCxnSpPr>
            <a:stCxn id="484" idx="2"/>
            <a:endCxn id="486" idx="0"/>
          </p:cNvCxnSpPr>
          <p:nvPr/>
        </p:nvCxnSpPr>
        <p:spPr>
          <a:xfrm>
            <a:off x="4858150" y="3057875"/>
            <a:ext cx="90600" cy="616800"/>
          </a:xfrm>
          <a:prstGeom prst="straightConnector1">
            <a:avLst/>
          </a:prstGeom>
          <a:noFill/>
          <a:ln cap="flat" cmpd="sng" w="28575">
            <a:solidFill>
              <a:srgbClr val="00FF00"/>
            </a:solidFill>
            <a:prstDash val="solid"/>
            <a:round/>
            <a:headEnd len="med" w="med" type="none"/>
            <a:tailEnd len="med" w="med" type="triangle"/>
          </a:ln>
        </p:spPr>
      </p:cxnSp>
      <p:cxnSp>
        <p:nvCxnSpPr>
          <p:cNvPr id="488" name="Google Shape;488;p38"/>
          <p:cNvCxnSpPr>
            <a:stCxn id="485" idx="2"/>
          </p:cNvCxnSpPr>
          <p:nvPr/>
        </p:nvCxnSpPr>
        <p:spPr>
          <a:xfrm flipH="1">
            <a:off x="5568625" y="2975675"/>
            <a:ext cx="904200" cy="657600"/>
          </a:xfrm>
          <a:prstGeom prst="straightConnector1">
            <a:avLst/>
          </a:prstGeom>
          <a:noFill/>
          <a:ln cap="flat" cmpd="sng" w="28575">
            <a:solidFill>
              <a:srgbClr val="00FF00"/>
            </a:solidFill>
            <a:prstDash val="solid"/>
            <a:round/>
            <a:headEnd len="med" w="med" type="none"/>
            <a:tailEnd len="med" w="med" type="triangle"/>
          </a:ln>
        </p:spPr>
      </p:cxnSp>
      <p:sp>
        <p:nvSpPr>
          <p:cNvPr id="489" name="Google Shape;489;p38"/>
          <p:cNvSpPr txBox="1"/>
          <p:nvPr/>
        </p:nvSpPr>
        <p:spPr>
          <a:xfrm>
            <a:off x="5556950" y="3979200"/>
            <a:ext cx="1598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PXIe-5171R (ADC + FPGA)</a:t>
            </a:r>
            <a:endParaRPr b="1">
              <a:solidFill>
                <a:srgbClr val="000000"/>
              </a:solidFill>
            </a:endParaRPr>
          </a:p>
        </p:txBody>
      </p:sp>
      <p:sp>
        <p:nvSpPr>
          <p:cNvPr id="490" name="Google Shape;490;p38"/>
          <p:cNvSpPr/>
          <p:nvPr/>
        </p:nvSpPr>
        <p:spPr>
          <a:xfrm>
            <a:off x="5545125" y="1537175"/>
            <a:ext cx="293700" cy="1425900"/>
          </a:xfrm>
          <a:prstGeom prst="rect">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491" name="Google Shape;491;p38"/>
          <p:cNvPicPr preferRelativeResize="0"/>
          <p:nvPr/>
        </p:nvPicPr>
        <p:blipFill>
          <a:blip r:embed="rId8">
            <a:alphaModFix/>
          </a:blip>
          <a:stretch>
            <a:fillRect/>
          </a:stretch>
        </p:blipFill>
        <p:spPr>
          <a:xfrm>
            <a:off x="7457095" y="936975"/>
            <a:ext cx="1686905" cy="1561800"/>
          </a:xfrm>
          <a:prstGeom prst="rect">
            <a:avLst/>
          </a:prstGeom>
          <a:noFill/>
          <a:ln>
            <a:noFill/>
          </a:ln>
        </p:spPr>
      </p:pic>
      <p:pic>
        <p:nvPicPr>
          <p:cNvPr id="492" name="Google Shape;492;p38"/>
          <p:cNvPicPr preferRelativeResize="0"/>
          <p:nvPr/>
        </p:nvPicPr>
        <p:blipFill>
          <a:blip r:embed="rId9">
            <a:alphaModFix/>
          </a:blip>
          <a:stretch>
            <a:fillRect/>
          </a:stretch>
        </p:blipFill>
        <p:spPr>
          <a:xfrm>
            <a:off x="7280625" y="2794713"/>
            <a:ext cx="1863300" cy="1659193"/>
          </a:xfrm>
          <a:prstGeom prst="rect">
            <a:avLst/>
          </a:prstGeom>
          <a:noFill/>
          <a:ln>
            <a:noFill/>
          </a:ln>
        </p:spPr>
      </p:pic>
      <p:cxnSp>
        <p:nvCxnSpPr>
          <p:cNvPr id="493" name="Google Shape;493;p38"/>
          <p:cNvCxnSpPr>
            <a:endCxn id="491" idx="1"/>
          </p:cNvCxnSpPr>
          <p:nvPr/>
        </p:nvCxnSpPr>
        <p:spPr>
          <a:xfrm flipH="1" rot="10800000">
            <a:off x="5838895" y="1717875"/>
            <a:ext cx="1618200" cy="532200"/>
          </a:xfrm>
          <a:prstGeom prst="straightConnector1">
            <a:avLst/>
          </a:prstGeom>
          <a:noFill/>
          <a:ln cap="flat" cmpd="sng" w="28575">
            <a:solidFill>
              <a:srgbClr val="00FF00"/>
            </a:solidFill>
            <a:prstDash val="solid"/>
            <a:round/>
            <a:headEnd len="med" w="med" type="none"/>
            <a:tailEnd len="med" w="med" type="triangle"/>
          </a:ln>
        </p:spPr>
      </p:cxnSp>
      <p:cxnSp>
        <p:nvCxnSpPr>
          <p:cNvPr id="494" name="Google Shape;494;p38"/>
          <p:cNvCxnSpPr>
            <a:stCxn id="490" idx="3"/>
            <a:endCxn id="492" idx="1"/>
          </p:cNvCxnSpPr>
          <p:nvPr/>
        </p:nvCxnSpPr>
        <p:spPr>
          <a:xfrm>
            <a:off x="5838825" y="2250125"/>
            <a:ext cx="1441800" cy="1374300"/>
          </a:xfrm>
          <a:prstGeom prst="straightConnector1">
            <a:avLst/>
          </a:prstGeom>
          <a:noFill/>
          <a:ln cap="flat" cmpd="sng" w="28575">
            <a:solidFill>
              <a:srgbClr val="00FF00"/>
            </a:solidFill>
            <a:prstDash val="solid"/>
            <a:round/>
            <a:headEnd len="med" w="med" type="none"/>
            <a:tailEnd len="med" w="med" type="triangle"/>
          </a:ln>
        </p:spPr>
      </p:cxnSp>
      <p:sp>
        <p:nvSpPr>
          <p:cNvPr id="495" name="Google Shape;495;p38"/>
          <p:cNvSpPr txBox="1"/>
          <p:nvPr/>
        </p:nvSpPr>
        <p:spPr>
          <a:xfrm>
            <a:off x="6153600" y="860825"/>
            <a:ext cx="1385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PXIe-6674T </a:t>
            </a:r>
            <a:r>
              <a:rPr b="1" lang="en"/>
              <a:t>(primary)</a:t>
            </a:r>
            <a:endParaRPr b="1">
              <a:solidFill>
                <a:srgbClr val="000000"/>
              </a:solidFill>
            </a:endParaRPr>
          </a:p>
        </p:txBody>
      </p:sp>
      <p:sp>
        <p:nvSpPr>
          <p:cNvPr id="496" name="Google Shape;496;p38"/>
          <p:cNvSpPr txBox="1"/>
          <p:nvPr/>
        </p:nvSpPr>
        <p:spPr>
          <a:xfrm>
            <a:off x="6153600" y="3403150"/>
            <a:ext cx="1385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PXIe-6672 </a:t>
            </a:r>
            <a:r>
              <a:rPr b="1" lang="en"/>
              <a:t>(secondary)</a:t>
            </a:r>
            <a:endParaRPr b="1">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8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8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8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83"/>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4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8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8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8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8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8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8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4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39"/>
          <p:cNvSpPr txBox="1"/>
          <p:nvPr/>
        </p:nvSpPr>
        <p:spPr>
          <a:xfrm>
            <a:off x="0" y="4792750"/>
            <a:ext cx="15987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Lato"/>
                <a:ea typeface="Lato"/>
                <a:cs typeface="Lato"/>
                <a:sym typeface="Lato"/>
              </a:rPr>
              <a:t>Austin Nelsen</a:t>
            </a:r>
            <a:endParaRPr sz="800">
              <a:latin typeface="Lato"/>
              <a:ea typeface="Lato"/>
              <a:cs typeface="Lato"/>
              <a:sym typeface="Lato"/>
            </a:endParaRPr>
          </a:p>
        </p:txBody>
      </p:sp>
      <p:sp>
        <p:nvSpPr>
          <p:cNvPr id="502" name="Google Shape;502;p3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03" name="Google Shape;503;p39"/>
          <p:cNvPicPr preferRelativeResize="0"/>
          <p:nvPr/>
        </p:nvPicPr>
        <p:blipFill>
          <a:blip r:embed="rId3">
            <a:alphaModFix/>
          </a:blip>
          <a:stretch>
            <a:fillRect/>
          </a:stretch>
        </p:blipFill>
        <p:spPr>
          <a:xfrm>
            <a:off x="8298800" y="4594800"/>
            <a:ext cx="548700" cy="548700"/>
          </a:xfrm>
          <a:prstGeom prst="rect">
            <a:avLst/>
          </a:prstGeom>
          <a:noFill/>
          <a:ln>
            <a:noFill/>
          </a:ln>
        </p:spPr>
      </p:pic>
      <p:sp>
        <p:nvSpPr>
          <p:cNvPr id="504" name="Google Shape;504;p39"/>
          <p:cNvSpPr txBox="1"/>
          <p:nvPr>
            <p:ph type="title"/>
          </p:nvPr>
        </p:nvSpPr>
        <p:spPr>
          <a:xfrm>
            <a:off x="729450" y="5334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“Zero Cross” Logic: Visualized</a:t>
            </a:r>
            <a:endParaRPr/>
          </a:p>
        </p:txBody>
      </p:sp>
      <p:pic>
        <p:nvPicPr>
          <p:cNvPr id="505" name="Google Shape;505;p39"/>
          <p:cNvPicPr preferRelativeResize="0"/>
          <p:nvPr/>
        </p:nvPicPr>
        <p:blipFill>
          <a:blip r:embed="rId4">
            <a:alphaModFix/>
          </a:blip>
          <a:stretch>
            <a:fillRect/>
          </a:stretch>
        </p:blipFill>
        <p:spPr>
          <a:xfrm>
            <a:off x="7280628" y="4594801"/>
            <a:ext cx="1018178" cy="548700"/>
          </a:xfrm>
          <a:prstGeom prst="rect">
            <a:avLst/>
          </a:prstGeom>
          <a:noFill/>
          <a:ln>
            <a:noFill/>
          </a:ln>
        </p:spPr>
      </p:pic>
      <p:grpSp>
        <p:nvGrpSpPr>
          <p:cNvPr id="506" name="Google Shape;506;p39"/>
          <p:cNvGrpSpPr/>
          <p:nvPr/>
        </p:nvGrpSpPr>
        <p:grpSpPr>
          <a:xfrm>
            <a:off x="2285763" y="1474350"/>
            <a:ext cx="4324100" cy="2194800"/>
            <a:chOff x="2285763" y="1474350"/>
            <a:chExt cx="4324100" cy="2194800"/>
          </a:xfrm>
        </p:grpSpPr>
        <p:cxnSp>
          <p:nvCxnSpPr>
            <p:cNvPr id="507" name="Google Shape;507;p39"/>
            <p:cNvCxnSpPr/>
            <p:nvPr/>
          </p:nvCxnSpPr>
          <p:spPr>
            <a:xfrm>
              <a:off x="3805863" y="2571750"/>
              <a:ext cx="297300" cy="1097400"/>
            </a:xfrm>
            <a:prstGeom prst="straightConnector1">
              <a:avLst/>
            </a:prstGeom>
            <a:noFill/>
            <a:ln cap="flat" cmpd="sng" w="19050">
              <a:solidFill>
                <a:srgbClr val="FF0000"/>
              </a:solidFill>
              <a:prstDash val="solid"/>
              <a:round/>
              <a:headEnd len="med" w="med" type="none"/>
              <a:tailEnd len="med" w="med" type="none"/>
            </a:ln>
          </p:spPr>
        </p:cxnSp>
        <p:cxnSp>
          <p:nvCxnSpPr>
            <p:cNvPr id="508" name="Google Shape;508;p39"/>
            <p:cNvCxnSpPr/>
            <p:nvPr/>
          </p:nvCxnSpPr>
          <p:spPr>
            <a:xfrm>
              <a:off x="4103038" y="3669025"/>
              <a:ext cx="171600" cy="0"/>
            </a:xfrm>
            <a:prstGeom prst="straightConnector1">
              <a:avLst/>
            </a:prstGeom>
            <a:noFill/>
            <a:ln cap="flat" cmpd="sng" w="19050">
              <a:solidFill>
                <a:srgbClr val="FF0000"/>
              </a:solidFill>
              <a:prstDash val="solid"/>
              <a:round/>
              <a:headEnd len="med" w="med" type="none"/>
              <a:tailEnd len="med" w="med" type="none"/>
            </a:ln>
          </p:spPr>
        </p:cxnSp>
        <p:cxnSp>
          <p:nvCxnSpPr>
            <p:cNvPr id="509" name="Google Shape;509;p39"/>
            <p:cNvCxnSpPr/>
            <p:nvPr/>
          </p:nvCxnSpPr>
          <p:spPr>
            <a:xfrm>
              <a:off x="4620863" y="1474350"/>
              <a:ext cx="171600" cy="0"/>
            </a:xfrm>
            <a:prstGeom prst="straightConnector1">
              <a:avLst/>
            </a:prstGeom>
            <a:noFill/>
            <a:ln cap="flat" cmpd="sng" w="19050">
              <a:solidFill>
                <a:srgbClr val="FF0000"/>
              </a:solidFill>
              <a:prstDash val="solid"/>
              <a:round/>
              <a:headEnd len="med" w="med" type="none"/>
              <a:tailEnd len="med" w="med" type="none"/>
            </a:ln>
          </p:spPr>
        </p:cxnSp>
        <p:cxnSp>
          <p:nvCxnSpPr>
            <p:cNvPr id="510" name="Google Shape;510;p39"/>
            <p:cNvCxnSpPr/>
            <p:nvPr/>
          </p:nvCxnSpPr>
          <p:spPr>
            <a:xfrm>
              <a:off x="4792463" y="1474350"/>
              <a:ext cx="297300" cy="1097400"/>
            </a:xfrm>
            <a:prstGeom prst="straightConnector1">
              <a:avLst/>
            </a:prstGeom>
            <a:noFill/>
            <a:ln cap="flat" cmpd="sng" w="19050">
              <a:solidFill>
                <a:srgbClr val="FF0000"/>
              </a:solidFill>
              <a:prstDash val="solid"/>
              <a:round/>
              <a:headEnd len="med" w="med" type="none"/>
              <a:tailEnd len="med" w="med" type="none"/>
            </a:ln>
          </p:spPr>
        </p:cxnSp>
        <p:cxnSp>
          <p:nvCxnSpPr>
            <p:cNvPr id="511" name="Google Shape;511;p39"/>
            <p:cNvCxnSpPr/>
            <p:nvPr/>
          </p:nvCxnSpPr>
          <p:spPr>
            <a:xfrm flipH="1" rot="10800000">
              <a:off x="4274645" y="2571750"/>
              <a:ext cx="173700" cy="1097400"/>
            </a:xfrm>
            <a:prstGeom prst="straightConnector1">
              <a:avLst/>
            </a:prstGeom>
            <a:noFill/>
            <a:ln cap="flat" cmpd="sng" w="19050">
              <a:solidFill>
                <a:srgbClr val="FF0000"/>
              </a:solidFill>
              <a:prstDash val="solid"/>
              <a:round/>
              <a:headEnd len="med" w="med" type="none"/>
              <a:tailEnd len="med" w="med" type="none"/>
            </a:ln>
          </p:spPr>
        </p:cxnSp>
        <p:cxnSp>
          <p:nvCxnSpPr>
            <p:cNvPr id="512" name="Google Shape;512;p39"/>
            <p:cNvCxnSpPr/>
            <p:nvPr/>
          </p:nvCxnSpPr>
          <p:spPr>
            <a:xfrm flipH="1" rot="10800000">
              <a:off x="4448345" y="1474350"/>
              <a:ext cx="173700" cy="1097400"/>
            </a:xfrm>
            <a:prstGeom prst="straightConnector1">
              <a:avLst/>
            </a:prstGeom>
            <a:noFill/>
            <a:ln cap="flat" cmpd="sng" w="19050">
              <a:solidFill>
                <a:srgbClr val="FF0000"/>
              </a:solidFill>
              <a:prstDash val="solid"/>
              <a:round/>
              <a:headEnd len="med" w="med" type="none"/>
              <a:tailEnd len="med" w="med" type="none"/>
            </a:ln>
          </p:spPr>
        </p:cxnSp>
        <p:cxnSp>
          <p:nvCxnSpPr>
            <p:cNvPr id="513" name="Google Shape;513;p39"/>
            <p:cNvCxnSpPr/>
            <p:nvPr/>
          </p:nvCxnSpPr>
          <p:spPr>
            <a:xfrm>
              <a:off x="2285763" y="2571750"/>
              <a:ext cx="1520100" cy="0"/>
            </a:xfrm>
            <a:prstGeom prst="straightConnector1">
              <a:avLst/>
            </a:prstGeom>
            <a:noFill/>
            <a:ln cap="flat" cmpd="sng" w="19050">
              <a:solidFill>
                <a:srgbClr val="FF0000"/>
              </a:solidFill>
              <a:prstDash val="solid"/>
              <a:round/>
              <a:headEnd len="med" w="med" type="none"/>
              <a:tailEnd len="med" w="med" type="none"/>
            </a:ln>
          </p:spPr>
        </p:cxnSp>
        <p:cxnSp>
          <p:nvCxnSpPr>
            <p:cNvPr id="514" name="Google Shape;514;p39"/>
            <p:cNvCxnSpPr/>
            <p:nvPr/>
          </p:nvCxnSpPr>
          <p:spPr>
            <a:xfrm>
              <a:off x="5089763" y="2571750"/>
              <a:ext cx="1520100" cy="0"/>
            </a:xfrm>
            <a:prstGeom prst="straightConnector1">
              <a:avLst/>
            </a:prstGeom>
            <a:noFill/>
            <a:ln cap="flat" cmpd="sng" w="19050">
              <a:solidFill>
                <a:srgbClr val="FF0000"/>
              </a:solidFill>
              <a:prstDash val="solid"/>
              <a:round/>
              <a:headEnd len="med" w="med" type="none"/>
              <a:tailEnd len="med" w="med" type="none"/>
            </a:ln>
          </p:spPr>
        </p:cxnSp>
      </p:grpSp>
      <p:cxnSp>
        <p:nvCxnSpPr>
          <p:cNvPr id="515" name="Google Shape;515;p39"/>
          <p:cNvCxnSpPr/>
          <p:nvPr/>
        </p:nvCxnSpPr>
        <p:spPr>
          <a:xfrm>
            <a:off x="2311150" y="2957325"/>
            <a:ext cx="4503300" cy="0"/>
          </a:xfrm>
          <a:prstGeom prst="straightConnector1">
            <a:avLst/>
          </a:prstGeom>
          <a:noFill/>
          <a:ln cap="flat" cmpd="sng" w="19050">
            <a:solidFill>
              <a:srgbClr val="93C47D"/>
            </a:solidFill>
            <a:prstDash val="dash"/>
            <a:round/>
            <a:headEnd len="med" w="med" type="none"/>
            <a:tailEnd len="med" w="med" type="none"/>
          </a:ln>
        </p:spPr>
      </p:cxnSp>
      <p:cxnSp>
        <p:nvCxnSpPr>
          <p:cNvPr id="516" name="Google Shape;516;p39"/>
          <p:cNvCxnSpPr/>
          <p:nvPr/>
        </p:nvCxnSpPr>
        <p:spPr>
          <a:xfrm>
            <a:off x="2285775" y="2190750"/>
            <a:ext cx="4503300" cy="0"/>
          </a:xfrm>
          <a:prstGeom prst="straightConnector1">
            <a:avLst/>
          </a:prstGeom>
          <a:noFill/>
          <a:ln cap="flat" cmpd="sng" w="19050">
            <a:solidFill>
              <a:srgbClr val="93C47D"/>
            </a:solidFill>
            <a:prstDash val="dash"/>
            <a:round/>
            <a:headEnd len="med" w="med" type="none"/>
            <a:tailEnd len="med" w="med" type="none"/>
          </a:ln>
        </p:spPr>
      </p:cxnSp>
      <p:sp>
        <p:nvSpPr>
          <p:cNvPr id="517" name="Google Shape;517;p39"/>
          <p:cNvSpPr/>
          <p:nvPr/>
        </p:nvSpPr>
        <p:spPr>
          <a:xfrm>
            <a:off x="3828725" y="3716275"/>
            <a:ext cx="1271400" cy="147300"/>
          </a:xfrm>
          <a:prstGeom prst="leftRightArrow">
            <a:avLst>
              <a:gd fmla="val 50000" name="adj1"/>
              <a:gd fmla="val 50000" name="adj2"/>
            </a:avLst>
          </a:prstGeom>
          <a:solidFill>
            <a:srgbClr val="EEEEEE"/>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9"/>
          <p:cNvSpPr txBox="1"/>
          <p:nvPr/>
        </p:nvSpPr>
        <p:spPr>
          <a:xfrm>
            <a:off x="3852975" y="3798925"/>
            <a:ext cx="13689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One filter length</a:t>
            </a:r>
            <a:endParaRPr sz="1200"/>
          </a:p>
        </p:txBody>
      </p:sp>
      <p:sp>
        <p:nvSpPr>
          <p:cNvPr id="519" name="Google Shape;519;p39"/>
          <p:cNvSpPr/>
          <p:nvPr/>
        </p:nvSpPr>
        <p:spPr>
          <a:xfrm>
            <a:off x="3760125" y="4409175"/>
            <a:ext cx="2571300" cy="147300"/>
          </a:xfrm>
          <a:prstGeom prst="leftRightArrow">
            <a:avLst>
              <a:gd fmla="val 50000" name="adj1"/>
              <a:gd fmla="val 50000" name="adj2"/>
            </a:avLst>
          </a:prstGeom>
          <a:solidFill>
            <a:srgbClr val="EEEEEE"/>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9"/>
          <p:cNvSpPr txBox="1"/>
          <p:nvPr/>
        </p:nvSpPr>
        <p:spPr>
          <a:xfrm>
            <a:off x="4361313" y="4460625"/>
            <a:ext cx="13689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One dead time</a:t>
            </a:r>
            <a:endParaRPr sz="1200"/>
          </a:p>
        </p:txBody>
      </p:sp>
      <p:grpSp>
        <p:nvGrpSpPr>
          <p:cNvPr id="521" name="Google Shape;521;p39"/>
          <p:cNvGrpSpPr/>
          <p:nvPr/>
        </p:nvGrpSpPr>
        <p:grpSpPr>
          <a:xfrm>
            <a:off x="6331525" y="1378350"/>
            <a:ext cx="0" cy="2290800"/>
            <a:chOff x="4187200" y="1378350"/>
            <a:chExt cx="0" cy="2290800"/>
          </a:xfrm>
        </p:grpSpPr>
        <p:cxnSp>
          <p:nvCxnSpPr>
            <p:cNvPr id="522" name="Google Shape;522;p39"/>
            <p:cNvCxnSpPr/>
            <p:nvPr/>
          </p:nvCxnSpPr>
          <p:spPr>
            <a:xfrm>
              <a:off x="4187200" y="2523750"/>
              <a:ext cx="0" cy="572700"/>
            </a:xfrm>
            <a:prstGeom prst="straightConnector1">
              <a:avLst/>
            </a:prstGeom>
            <a:noFill/>
            <a:ln cap="flat" cmpd="sng" w="19050">
              <a:solidFill>
                <a:srgbClr val="6FA8DC"/>
              </a:solidFill>
              <a:prstDash val="solid"/>
              <a:round/>
              <a:headEnd len="med" w="med" type="none"/>
              <a:tailEnd len="med" w="med" type="none"/>
            </a:ln>
          </p:spPr>
        </p:cxnSp>
        <p:cxnSp>
          <p:nvCxnSpPr>
            <p:cNvPr id="523" name="Google Shape;523;p39"/>
            <p:cNvCxnSpPr/>
            <p:nvPr/>
          </p:nvCxnSpPr>
          <p:spPr>
            <a:xfrm>
              <a:off x="4187200" y="3096450"/>
              <a:ext cx="0" cy="572700"/>
            </a:xfrm>
            <a:prstGeom prst="straightConnector1">
              <a:avLst/>
            </a:prstGeom>
            <a:noFill/>
            <a:ln cap="flat" cmpd="sng" w="19050">
              <a:solidFill>
                <a:srgbClr val="6FA8DC"/>
              </a:solidFill>
              <a:prstDash val="solid"/>
              <a:round/>
              <a:headEnd len="med" w="med" type="none"/>
              <a:tailEnd len="med" w="med" type="none"/>
            </a:ln>
          </p:spPr>
        </p:cxnSp>
        <p:cxnSp>
          <p:nvCxnSpPr>
            <p:cNvPr id="524" name="Google Shape;524;p39"/>
            <p:cNvCxnSpPr/>
            <p:nvPr/>
          </p:nvCxnSpPr>
          <p:spPr>
            <a:xfrm>
              <a:off x="4187200" y="1378350"/>
              <a:ext cx="0" cy="572700"/>
            </a:xfrm>
            <a:prstGeom prst="straightConnector1">
              <a:avLst/>
            </a:prstGeom>
            <a:noFill/>
            <a:ln cap="flat" cmpd="sng" w="19050">
              <a:solidFill>
                <a:srgbClr val="6FA8DC"/>
              </a:solidFill>
              <a:prstDash val="solid"/>
              <a:round/>
              <a:headEnd len="med" w="med" type="none"/>
              <a:tailEnd len="med" w="med" type="none"/>
            </a:ln>
          </p:spPr>
        </p:cxnSp>
        <p:cxnSp>
          <p:nvCxnSpPr>
            <p:cNvPr id="525" name="Google Shape;525;p39"/>
            <p:cNvCxnSpPr/>
            <p:nvPr/>
          </p:nvCxnSpPr>
          <p:spPr>
            <a:xfrm>
              <a:off x="4187200" y="1951050"/>
              <a:ext cx="0" cy="572700"/>
            </a:xfrm>
            <a:prstGeom prst="straightConnector1">
              <a:avLst/>
            </a:prstGeom>
            <a:noFill/>
            <a:ln cap="flat" cmpd="sng" w="19050">
              <a:solidFill>
                <a:srgbClr val="6FA8DC"/>
              </a:solidFill>
              <a:prstDash val="solid"/>
              <a:round/>
              <a:headEnd len="med" w="med" type="none"/>
              <a:tailEnd len="med" w="med" type="none"/>
            </a:ln>
          </p:spPr>
        </p:cxnSp>
      </p:grpSp>
      <p:sp>
        <p:nvSpPr>
          <p:cNvPr id="526" name="Google Shape;526;p39"/>
          <p:cNvSpPr txBox="1"/>
          <p:nvPr/>
        </p:nvSpPr>
        <p:spPr>
          <a:xfrm>
            <a:off x="3664100" y="1118150"/>
            <a:ext cx="72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t>Energy</a:t>
            </a:r>
            <a:endParaRPr i="1" sz="1200"/>
          </a:p>
        </p:txBody>
      </p:sp>
      <p:sp>
        <p:nvSpPr>
          <p:cNvPr id="527" name="Google Shape;527;p39"/>
          <p:cNvSpPr txBox="1"/>
          <p:nvPr/>
        </p:nvSpPr>
        <p:spPr>
          <a:xfrm>
            <a:off x="7243550" y="1320375"/>
            <a:ext cx="15546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t>If all three criteria met, trigger rearms!</a:t>
            </a:r>
            <a:endParaRPr i="1" sz="1200"/>
          </a:p>
        </p:txBody>
      </p:sp>
      <p:cxnSp>
        <p:nvCxnSpPr>
          <p:cNvPr id="528" name="Google Shape;528;p39"/>
          <p:cNvCxnSpPr/>
          <p:nvPr/>
        </p:nvCxnSpPr>
        <p:spPr>
          <a:xfrm>
            <a:off x="4322825" y="1353300"/>
            <a:ext cx="377400" cy="125700"/>
          </a:xfrm>
          <a:prstGeom prst="straightConnector1">
            <a:avLst/>
          </a:prstGeom>
          <a:noFill/>
          <a:ln cap="flat" cmpd="sng" w="19050">
            <a:solidFill>
              <a:srgbClr val="FF00FF"/>
            </a:solidFill>
            <a:prstDash val="solid"/>
            <a:round/>
            <a:headEnd len="med" w="med" type="none"/>
            <a:tailEnd len="med" w="med" type="triangle"/>
          </a:ln>
        </p:spPr>
      </p:cxnSp>
      <p:cxnSp>
        <p:nvCxnSpPr>
          <p:cNvPr id="529" name="Google Shape;529;p39"/>
          <p:cNvCxnSpPr/>
          <p:nvPr/>
        </p:nvCxnSpPr>
        <p:spPr>
          <a:xfrm flipH="1">
            <a:off x="6406175" y="1730500"/>
            <a:ext cx="831300" cy="183000"/>
          </a:xfrm>
          <a:prstGeom prst="straightConnector1">
            <a:avLst/>
          </a:prstGeom>
          <a:noFill/>
          <a:ln cap="flat" cmpd="sng" w="19050">
            <a:solidFill>
              <a:srgbClr val="595959"/>
            </a:solidFill>
            <a:prstDash val="solid"/>
            <a:round/>
            <a:headEnd len="med" w="med" type="none"/>
            <a:tailEnd len="med" w="med" type="triangle"/>
          </a:ln>
        </p:spPr>
      </p:cxnSp>
      <p:sp>
        <p:nvSpPr>
          <p:cNvPr id="530" name="Google Shape;530;p39"/>
          <p:cNvSpPr txBox="1"/>
          <p:nvPr/>
        </p:nvSpPr>
        <p:spPr>
          <a:xfrm>
            <a:off x="439275" y="2109100"/>
            <a:ext cx="1231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t>Trigger Threshold</a:t>
            </a:r>
            <a:endParaRPr i="1" sz="1200"/>
          </a:p>
        </p:txBody>
      </p:sp>
      <p:cxnSp>
        <p:nvCxnSpPr>
          <p:cNvPr id="531" name="Google Shape;531;p39"/>
          <p:cNvCxnSpPr>
            <a:stCxn id="530" idx="3"/>
          </p:cNvCxnSpPr>
          <p:nvPr/>
        </p:nvCxnSpPr>
        <p:spPr>
          <a:xfrm flipH="1" rot="10800000">
            <a:off x="1671075" y="2233450"/>
            <a:ext cx="480000" cy="152700"/>
          </a:xfrm>
          <a:prstGeom prst="straightConnector1">
            <a:avLst/>
          </a:prstGeom>
          <a:noFill/>
          <a:ln cap="flat" cmpd="sng" w="19050">
            <a:solidFill>
              <a:srgbClr val="595959"/>
            </a:solidFill>
            <a:prstDash val="solid"/>
            <a:round/>
            <a:headEnd len="med" w="med" type="none"/>
            <a:tailEnd len="med" w="med" type="triangle"/>
          </a:ln>
        </p:spPr>
      </p:cxnSp>
      <p:cxnSp>
        <p:nvCxnSpPr>
          <p:cNvPr id="532" name="Google Shape;532;p39"/>
          <p:cNvCxnSpPr>
            <a:stCxn id="530" idx="3"/>
          </p:cNvCxnSpPr>
          <p:nvPr/>
        </p:nvCxnSpPr>
        <p:spPr>
          <a:xfrm>
            <a:off x="1671075" y="2386150"/>
            <a:ext cx="560100" cy="498900"/>
          </a:xfrm>
          <a:prstGeom prst="straightConnector1">
            <a:avLst/>
          </a:prstGeom>
          <a:noFill/>
          <a:ln cap="flat" cmpd="sng" w="19050">
            <a:solidFill>
              <a:srgbClr val="595959"/>
            </a:solidFill>
            <a:prstDash val="solid"/>
            <a:round/>
            <a:headEnd len="med" w="med" type="none"/>
            <a:tailEnd len="med" w="med" type="triangle"/>
          </a:ln>
        </p:spPr>
      </p:cxnSp>
      <p:sp>
        <p:nvSpPr>
          <p:cNvPr id="533" name="Google Shape;533;p39"/>
          <p:cNvSpPr txBox="1"/>
          <p:nvPr/>
        </p:nvSpPr>
        <p:spPr>
          <a:xfrm>
            <a:off x="637375" y="3225650"/>
            <a:ext cx="1231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t>Filter Output Stream</a:t>
            </a:r>
            <a:endParaRPr i="1" sz="1200"/>
          </a:p>
        </p:txBody>
      </p:sp>
      <p:cxnSp>
        <p:nvCxnSpPr>
          <p:cNvPr id="534" name="Google Shape;534;p39"/>
          <p:cNvCxnSpPr>
            <a:stCxn id="533" idx="3"/>
          </p:cNvCxnSpPr>
          <p:nvPr/>
        </p:nvCxnSpPr>
        <p:spPr>
          <a:xfrm flipH="1" rot="10800000">
            <a:off x="1869175" y="2656400"/>
            <a:ext cx="864900" cy="846300"/>
          </a:xfrm>
          <a:prstGeom prst="straightConnector1">
            <a:avLst/>
          </a:prstGeom>
          <a:noFill/>
          <a:ln cap="flat" cmpd="sng" w="19050">
            <a:solidFill>
              <a:srgbClr val="595959"/>
            </a:solidFill>
            <a:prstDash val="solid"/>
            <a:round/>
            <a:headEnd len="med" w="med" type="none"/>
            <a:tailEnd len="med" w="med" type="triangle"/>
          </a:ln>
        </p:spPr>
      </p:cxnSp>
      <p:sp>
        <p:nvSpPr>
          <p:cNvPr id="535" name="Google Shape;535;p39"/>
          <p:cNvSpPr txBox="1"/>
          <p:nvPr/>
        </p:nvSpPr>
        <p:spPr>
          <a:xfrm>
            <a:off x="2355675" y="3594950"/>
            <a:ext cx="1113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t>Threshold Cross</a:t>
            </a:r>
            <a:endParaRPr i="1" sz="1200"/>
          </a:p>
        </p:txBody>
      </p:sp>
      <p:cxnSp>
        <p:nvCxnSpPr>
          <p:cNvPr id="536" name="Google Shape;536;p39"/>
          <p:cNvCxnSpPr/>
          <p:nvPr/>
        </p:nvCxnSpPr>
        <p:spPr>
          <a:xfrm flipH="1" rot="10800000">
            <a:off x="3271275" y="2987450"/>
            <a:ext cx="606300" cy="663300"/>
          </a:xfrm>
          <a:prstGeom prst="straightConnector1">
            <a:avLst/>
          </a:prstGeom>
          <a:noFill/>
          <a:ln cap="flat" cmpd="sng" w="19050">
            <a:solidFill>
              <a:srgbClr val="FF00FF"/>
            </a:solidFill>
            <a:prstDash val="solid"/>
            <a:round/>
            <a:headEnd len="med" w="med" type="none"/>
            <a:tailEnd len="med" w="med" type="triangle"/>
          </a:ln>
        </p:spPr>
      </p:cxnSp>
      <p:sp>
        <p:nvSpPr>
          <p:cNvPr id="537" name="Google Shape;537;p39"/>
          <p:cNvSpPr txBox="1"/>
          <p:nvPr/>
        </p:nvSpPr>
        <p:spPr>
          <a:xfrm>
            <a:off x="4961725" y="3137213"/>
            <a:ext cx="11139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t>Zero Cross</a:t>
            </a:r>
            <a:endParaRPr i="1" sz="1200"/>
          </a:p>
        </p:txBody>
      </p:sp>
      <p:cxnSp>
        <p:nvCxnSpPr>
          <p:cNvPr id="538" name="Google Shape;538;p39"/>
          <p:cNvCxnSpPr/>
          <p:nvPr/>
        </p:nvCxnSpPr>
        <p:spPr>
          <a:xfrm rot="10800000">
            <a:off x="4505675" y="2622050"/>
            <a:ext cx="750600" cy="571500"/>
          </a:xfrm>
          <a:prstGeom prst="straightConnector1">
            <a:avLst/>
          </a:prstGeom>
          <a:noFill/>
          <a:ln cap="flat" cmpd="sng" w="19050">
            <a:solidFill>
              <a:srgbClr val="FF00FF"/>
            </a:solidFill>
            <a:prstDash val="solid"/>
            <a:round/>
            <a:headEnd len="med" w="med" type="none"/>
            <a:tailEnd len="med" w="med" type="triangle"/>
          </a:ln>
        </p:spPr>
      </p:cxnSp>
      <p:sp>
        <p:nvSpPr>
          <p:cNvPr id="539" name="Google Shape;539;p39"/>
          <p:cNvSpPr txBox="1"/>
          <p:nvPr/>
        </p:nvSpPr>
        <p:spPr>
          <a:xfrm>
            <a:off x="4865750" y="1017725"/>
            <a:ext cx="1339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t>Larger than threshold again?</a:t>
            </a:r>
            <a:endParaRPr i="1" sz="1200"/>
          </a:p>
        </p:txBody>
      </p:sp>
      <p:cxnSp>
        <p:nvCxnSpPr>
          <p:cNvPr id="540" name="Google Shape;540;p39"/>
          <p:cNvCxnSpPr/>
          <p:nvPr/>
        </p:nvCxnSpPr>
        <p:spPr>
          <a:xfrm flipH="1">
            <a:off x="4543025" y="1536200"/>
            <a:ext cx="663000" cy="605700"/>
          </a:xfrm>
          <a:prstGeom prst="straightConnector1">
            <a:avLst/>
          </a:prstGeom>
          <a:noFill/>
          <a:ln cap="flat" cmpd="sng" w="19050">
            <a:solidFill>
              <a:srgbClr val="FF00FF"/>
            </a:solidFill>
            <a:prstDash val="solid"/>
            <a:round/>
            <a:headEnd len="med" w="med" type="none"/>
            <a:tailEnd len="med" w="med" type="triangle"/>
          </a:ln>
        </p:spPr>
      </p:cxnSp>
      <p:cxnSp>
        <p:nvCxnSpPr>
          <p:cNvPr id="541" name="Google Shape;541;p39"/>
          <p:cNvCxnSpPr/>
          <p:nvPr/>
        </p:nvCxnSpPr>
        <p:spPr>
          <a:xfrm>
            <a:off x="4734525" y="1488875"/>
            <a:ext cx="11400" cy="2148900"/>
          </a:xfrm>
          <a:prstGeom prst="straightConnector1">
            <a:avLst/>
          </a:prstGeom>
          <a:noFill/>
          <a:ln cap="flat" cmpd="sng" w="19050">
            <a:solidFill>
              <a:srgbClr val="F6B26B"/>
            </a:solidFill>
            <a:prstDash val="solid"/>
            <a:round/>
            <a:headEnd len="med" w="med" type="none"/>
            <a:tailEnd len="med" w="med" type="none"/>
          </a:ln>
        </p:spPr>
      </p:cxnSp>
      <p:cxnSp>
        <p:nvCxnSpPr>
          <p:cNvPr id="542" name="Google Shape;542;p39"/>
          <p:cNvCxnSpPr/>
          <p:nvPr/>
        </p:nvCxnSpPr>
        <p:spPr>
          <a:xfrm>
            <a:off x="3789538" y="1479050"/>
            <a:ext cx="11400" cy="2148900"/>
          </a:xfrm>
          <a:prstGeom prst="straightConnector1">
            <a:avLst/>
          </a:prstGeom>
          <a:noFill/>
          <a:ln cap="flat" cmpd="sng" w="19050">
            <a:solidFill>
              <a:srgbClr val="C27BA0"/>
            </a:solidFill>
            <a:prstDash val="solid"/>
            <a:round/>
            <a:headEnd len="med" w="med" type="none"/>
            <a:tailEnd len="med" w="med" type="none"/>
          </a:ln>
        </p:spPr>
      </p:cxnSp>
      <p:sp>
        <p:nvSpPr>
          <p:cNvPr id="543" name="Google Shape;543;p39"/>
          <p:cNvSpPr txBox="1"/>
          <p:nvPr/>
        </p:nvSpPr>
        <p:spPr>
          <a:xfrm>
            <a:off x="2862800" y="1654400"/>
            <a:ext cx="48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t>t</a:t>
            </a:r>
            <a:r>
              <a:rPr baseline="-25000" i="1" lang="en" sz="1200"/>
              <a:t>0</a:t>
            </a:r>
            <a:endParaRPr baseline="-25000" i="1" sz="1200"/>
          </a:p>
        </p:txBody>
      </p:sp>
      <p:cxnSp>
        <p:nvCxnSpPr>
          <p:cNvPr id="544" name="Google Shape;544;p39"/>
          <p:cNvCxnSpPr/>
          <p:nvPr/>
        </p:nvCxnSpPr>
        <p:spPr>
          <a:xfrm flipH="1" rot="10800000">
            <a:off x="3236975" y="1833400"/>
            <a:ext cx="480000" cy="11400"/>
          </a:xfrm>
          <a:prstGeom prst="straightConnector1">
            <a:avLst/>
          </a:prstGeom>
          <a:noFill/>
          <a:ln cap="flat" cmpd="sng" w="19050">
            <a:solidFill>
              <a:srgbClr val="FF00FF"/>
            </a:solidFill>
            <a:prstDash val="solid"/>
            <a:round/>
            <a:headEnd len="med" w="med" type="none"/>
            <a:tailEnd len="med" w="med" type="triangle"/>
          </a:ln>
        </p:spPr>
      </p:cxnSp>
      <p:sp>
        <p:nvSpPr>
          <p:cNvPr id="545" name="Google Shape;545;p39"/>
          <p:cNvSpPr txBox="1"/>
          <p:nvPr/>
        </p:nvSpPr>
        <p:spPr>
          <a:xfrm>
            <a:off x="6897650" y="1821300"/>
            <a:ext cx="2246400" cy="7389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AutoNum type="arabicPeriod"/>
            </a:pPr>
            <a:r>
              <a:rPr lang="en" sz="1200"/>
              <a:t>Filter finished</a:t>
            </a:r>
            <a:endParaRPr sz="1200"/>
          </a:p>
          <a:p>
            <a:pPr indent="-304800" lvl="0" marL="457200" rtl="0" algn="l">
              <a:spcBef>
                <a:spcPts val="0"/>
              </a:spcBef>
              <a:spcAft>
                <a:spcPts val="0"/>
              </a:spcAft>
              <a:buSzPts val="1200"/>
              <a:buAutoNum type="arabicPeriod"/>
            </a:pPr>
            <a:r>
              <a:rPr lang="en" sz="1200"/>
              <a:t>In threshold band</a:t>
            </a:r>
            <a:endParaRPr sz="1200"/>
          </a:p>
          <a:p>
            <a:pPr indent="-304800" lvl="0" marL="457200" rtl="0" algn="l">
              <a:spcBef>
                <a:spcPts val="0"/>
              </a:spcBef>
              <a:spcAft>
                <a:spcPts val="0"/>
              </a:spcAft>
              <a:buSzPts val="1200"/>
              <a:buAutoNum type="arabicPeriod"/>
            </a:pPr>
            <a:r>
              <a:rPr lang="en" sz="1200"/>
              <a:t>Waited one dead time</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pic>
        <p:nvPicPr>
          <p:cNvPr id="550" name="Google Shape;550;p40"/>
          <p:cNvPicPr preferRelativeResize="0"/>
          <p:nvPr/>
        </p:nvPicPr>
        <p:blipFill>
          <a:blip r:embed="rId3">
            <a:alphaModFix/>
          </a:blip>
          <a:stretch>
            <a:fillRect/>
          </a:stretch>
        </p:blipFill>
        <p:spPr>
          <a:xfrm>
            <a:off x="1342913" y="1297200"/>
            <a:ext cx="6461765" cy="3419351"/>
          </a:xfrm>
          <a:prstGeom prst="rect">
            <a:avLst/>
          </a:prstGeom>
          <a:noFill/>
          <a:ln>
            <a:noFill/>
          </a:ln>
        </p:spPr>
      </p:pic>
      <p:sp>
        <p:nvSpPr>
          <p:cNvPr id="551" name="Google Shape;551;p40"/>
          <p:cNvSpPr txBox="1"/>
          <p:nvPr/>
        </p:nvSpPr>
        <p:spPr>
          <a:xfrm>
            <a:off x="0" y="4792750"/>
            <a:ext cx="15987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Lato"/>
                <a:ea typeface="Lato"/>
                <a:cs typeface="Lato"/>
                <a:sym typeface="Lato"/>
              </a:rPr>
              <a:t>Austin Nelsen</a:t>
            </a:r>
            <a:endParaRPr sz="800">
              <a:latin typeface="Lato"/>
              <a:ea typeface="Lato"/>
              <a:cs typeface="Lato"/>
              <a:sym typeface="Lato"/>
            </a:endParaRPr>
          </a:p>
        </p:txBody>
      </p:sp>
      <p:sp>
        <p:nvSpPr>
          <p:cNvPr id="552" name="Google Shape;552;p4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53" name="Google Shape;553;p40"/>
          <p:cNvPicPr preferRelativeResize="0"/>
          <p:nvPr/>
        </p:nvPicPr>
        <p:blipFill>
          <a:blip r:embed="rId4">
            <a:alphaModFix/>
          </a:blip>
          <a:stretch>
            <a:fillRect/>
          </a:stretch>
        </p:blipFill>
        <p:spPr>
          <a:xfrm>
            <a:off x="8298800" y="4594800"/>
            <a:ext cx="548700" cy="548700"/>
          </a:xfrm>
          <a:prstGeom prst="rect">
            <a:avLst/>
          </a:prstGeom>
          <a:noFill/>
          <a:ln>
            <a:noFill/>
          </a:ln>
        </p:spPr>
      </p:pic>
      <p:sp>
        <p:nvSpPr>
          <p:cNvPr id="554" name="Google Shape;554;p40"/>
          <p:cNvSpPr txBox="1"/>
          <p:nvPr>
            <p:ph type="title"/>
          </p:nvPr>
        </p:nvSpPr>
        <p:spPr>
          <a:xfrm>
            <a:off x="729450" y="5334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Collection: Global Logic (PC)</a:t>
            </a:r>
            <a:endParaRPr/>
          </a:p>
        </p:txBody>
      </p:sp>
      <p:pic>
        <p:nvPicPr>
          <p:cNvPr id="555" name="Google Shape;555;p40"/>
          <p:cNvPicPr preferRelativeResize="0"/>
          <p:nvPr/>
        </p:nvPicPr>
        <p:blipFill>
          <a:blip r:embed="rId5">
            <a:alphaModFix/>
          </a:blip>
          <a:stretch>
            <a:fillRect/>
          </a:stretch>
        </p:blipFill>
        <p:spPr>
          <a:xfrm>
            <a:off x="7280628" y="4594801"/>
            <a:ext cx="1018178" cy="548700"/>
          </a:xfrm>
          <a:prstGeom prst="rect">
            <a:avLst/>
          </a:prstGeom>
          <a:noFill/>
          <a:ln>
            <a:noFill/>
          </a:ln>
        </p:spPr>
      </p:pic>
      <p:sp>
        <p:nvSpPr>
          <p:cNvPr id="556" name="Google Shape;556;p40"/>
          <p:cNvSpPr/>
          <p:nvPr/>
        </p:nvSpPr>
        <p:spPr>
          <a:xfrm>
            <a:off x="3043825" y="1308175"/>
            <a:ext cx="904200" cy="535200"/>
          </a:xfrm>
          <a:prstGeom prst="rect">
            <a:avLst/>
          </a:prstGeom>
          <a:noFill/>
          <a:ln cap="flat" cmpd="sng" w="2857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557" name="Google Shape;557;p40"/>
          <p:cNvSpPr/>
          <p:nvPr/>
        </p:nvSpPr>
        <p:spPr>
          <a:xfrm>
            <a:off x="1681350" y="1965525"/>
            <a:ext cx="904200" cy="5352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558" name="Google Shape;558;p40"/>
          <p:cNvSpPr/>
          <p:nvPr/>
        </p:nvSpPr>
        <p:spPr>
          <a:xfrm>
            <a:off x="3642725" y="1965525"/>
            <a:ext cx="980700" cy="5352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559" name="Google Shape;559;p40"/>
          <p:cNvSpPr/>
          <p:nvPr/>
        </p:nvSpPr>
        <p:spPr>
          <a:xfrm>
            <a:off x="319400" y="2733875"/>
            <a:ext cx="833700" cy="393600"/>
          </a:xfrm>
          <a:prstGeom prst="rightArrow">
            <a:avLst>
              <a:gd fmla="val 50000" name="adj1"/>
              <a:gd fmla="val 50000" name="adj2"/>
            </a:avLst>
          </a:prstGeom>
          <a:solidFill>
            <a:srgbClr val="FCE5CD"/>
          </a:solid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560" name="Google Shape;560;p40"/>
          <p:cNvSpPr/>
          <p:nvPr/>
        </p:nvSpPr>
        <p:spPr>
          <a:xfrm>
            <a:off x="319400" y="4095825"/>
            <a:ext cx="833700" cy="393600"/>
          </a:xfrm>
          <a:prstGeom prst="rightArrow">
            <a:avLst>
              <a:gd fmla="val 50000" name="adj1"/>
              <a:gd fmla="val 50000" name="adj2"/>
            </a:avLst>
          </a:prstGeom>
          <a:solidFill>
            <a:srgbClr val="FCE5CD"/>
          </a:solid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55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55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5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41"/>
          <p:cNvSpPr txBox="1"/>
          <p:nvPr/>
        </p:nvSpPr>
        <p:spPr>
          <a:xfrm>
            <a:off x="0" y="4792750"/>
            <a:ext cx="15987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Lato"/>
                <a:ea typeface="Lato"/>
                <a:cs typeface="Lato"/>
                <a:sym typeface="Lato"/>
              </a:rPr>
              <a:t>Austin Nelsen</a:t>
            </a:r>
            <a:endParaRPr sz="800">
              <a:latin typeface="Lato"/>
              <a:ea typeface="Lato"/>
              <a:cs typeface="Lato"/>
              <a:sym typeface="Lato"/>
            </a:endParaRPr>
          </a:p>
        </p:txBody>
      </p:sp>
      <p:sp>
        <p:nvSpPr>
          <p:cNvPr id="566" name="Google Shape;566;p4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67" name="Google Shape;567;p41"/>
          <p:cNvPicPr preferRelativeResize="0"/>
          <p:nvPr/>
        </p:nvPicPr>
        <p:blipFill>
          <a:blip r:embed="rId3">
            <a:alphaModFix/>
          </a:blip>
          <a:stretch>
            <a:fillRect/>
          </a:stretch>
        </p:blipFill>
        <p:spPr>
          <a:xfrm>
            <a:off x="8298800" y="4594800"/>
            <a:ext cx="548700" cy="548700"/>
          </a:xfrm>
          <a:prstGeom prst="rect">
            <a:avLst/>
          </a:prstGeom>
          <a:noFill/>
          <a:ln>
            <a:noFill/>
          </a:ln>
        </p:spPr>
      </p:pic>
      <p:sp>
        <p:nvSpPr>
          <p:cNvPr id="568" name="Google Shape;568;p41"/>
          <p:cNvSpPr txBox="1"/>
          <p:nvPr>
            <p:ph type="title"/>
          </p:nvPr>
        </p:nvSpPr>
        <p:spPr>
          <a:xfrm>
            <a:off x="729450" y="5334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Nab Data Pipeline</a:t>
            </a:r>
            <a:endParaRPr/>
          </a:p>
        </p:txBody>
      </p:sp>
      <p:pic>
        <p:nvPicPr>
          <p:cNvPr id="569" name="Google Shape;569;p41"/>
          <p:cNvPicPr preferRelativeResize="0"/>
          <p:nvPr/>
        </p:nvPicPr>
        <p:blipFill>
          <a:blip r:embed="rId4">
            <a:alphaModFix/>
          </a:blip>
          <a:stretch>
            <a:fillRect/>
          </a:stretch>
        </p:blipFill>
        <p:spPr>
          <a:xfrm>
            <a:off x="7280628" y="4594801"/>
            <a:ext cx="1018178" cy="548700"/>
          </a:xfrm>
          <a:prstGeom prst="rect">
            <a:avLst/>
          </a:prstGeom>
          <a:noFill/>
          <a:ln>
            <a:noFill/>
          </a:ln>
        </p:spPr>
      </p:pic>
      <p:pic>
        <p:nvPicPr>
          <p:cNvPr id="570" name="Google Shape;570;p41"/>
          <p:cNvPicPr preferRelativeResize="0"/>
          <p:nvPr/>
        </p:nvPicPr>
        <p:blipFill>
          <a:blip r:embed="rId5">
            <a:alphaModFix/>
          </a:blip>
          <a:stretch>
            <a:fillRect/>
          </a:stretch>
        </p:blipFill>
        <p:spPr>
          <a:xfrm>
            <a:off x="1903500" y="1175450"/>
            <a:ext cx="6078845" cy="3419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42"/>
          <p:cNvSpPr/>
          <p:nvPr/>
        </p:nvSpPr>
        <p:spPr>
          <a:xfrm>
            <a:off x="1613700" y="3014700"/>
            <a:ext cx="1217700" cy="637200"/>
          </a:xfrm>
          <a:prstGeom prst="roundRect">
            <a:avLst>
              <a:gd fmla="val 16667" name="adj"/>
            </a:avLst>
          </a:prstGeom>
          <a:solidFill>
            <a:srgbClr val="CFE2F3"/>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Events inform waveform requests</a:t>
            </a:r>
            <a:endParaRPr baseline="30000" sz="1200">
              <a:latin typeface="Lato"/>
              <a:ea typeface="Lato"/>
              <a:cs typeface="Lato"/>
              <a:sym typeface="Lato"/>
            </a:endParaRPr>
          </a:p>
        </p:txBody>
      </p:sp>
      <p:pic>
        <p:nvPicPr>
          <p:cNvPr id="576" name="Google Shape;576;p42"/>
          <p:cNvPicPr preferRelativeResize="0"/>
          <p:nvPr/>
        </p:nvPicPr>
        <p:blipFill>
          <a:blip r:embed="rId3">
            <a:alphaModFix/>
          </a:blip>
          <a:stretch>
            <a:fillRect/>
          </a:stretch>
        </p:blipFill>
        <p:spPr>
          <a:xfrm>
            <a:off x="4434213" y="2442949"/>
            <a:ext cx="4488564" cy="1847050"/>
          </a:xfrm>
          <a:prstGeom prst="rect">
            <a:avLst/>
          </a:prstGeom>
          <a:noFill/>
          <a:ln>
            <a:noFill/>
          </a:ln>
        </p:spPr>
      </p:pic>
      <p:sp>
        <p:nvSpPr>
          <p:cNvPr id="577" name="Google Shape;577;p42"/>
          <p:cNvSpPr txBox="1"/>
          <p:nvPr/>
        </p:nvSpPr>
        <p:spPr>
          <a:xfrm>
            <a:off x="0" y="4792750"/>
            <a:ext cx="15987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Lato"/>
                <a:ea typeface="Lato"/>
                <a:cs typeface="Lato"/>
                <a:sym typeface="Lato"/>
              </a:rPr>
              <a:t>Austin Nelsen</a:t>
            </a:r>
            <a:endParaRPr sz="800">
              <a:latin typeface="Lato"/>
              <a:ea typeface="Lato"/>
              <a:cs typeface="Lato"/>
              <a:sym typeface="Lato"/>
            </a:endParaRPr>
          </a:p>
        </p:txBody>
      </p:sp>
      <p:sp>
        <p:nvSpPr>
          <p:cNvPr id="578" name="Google Shape;578;p4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79" name="Google Shape;579;p42"/>
          <p:cNvPicPr preferRelativeResize="0"/>
          <p:nvPr/>
        </p:nvPicPr>
        <p:blipFill>
          <a:blip r:embed="rId4">
            <a:alphaModFix/>
          </a:blip>
          <a:stretch>
            <a:fillRect/>
          </a:stretch>
        </p:blipFill>
        <p:spPr>
          <a:xfrm>
            <a:off x="8298800" y="4594800"/>
            <a:ext cx="548700" cy="548700"/>
          </a:xfrm>
          <a:prstGeom prst="rect">
            <a:avLst/>
          </a:prstGeom>
          <a:noFill/>
          <a:ln>
            <a:noFill/>
          </a:ln>
        </p:spPr>
      </p:pic>
      <p:sp>
        <p:nvSpPr>
          <p:cNvPr id="580" name="Google Shape;580;p42"/>
          <p:cNvSpPr txBox="1"/>
          <p:nvPr>
            <p:ph type="title"/>
          </p:nvPr>
        </p:nvSpPr>
        <p:spPr>
          <a:xfrm>
            <a:off x="727650" y="5334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Collection: High Level (without clutter)</a:t>
            </a:r>
            <a:endParaRPr/>
          </a:p>
        </p:txBody>
      </p:sp>
      <p:pic>
        <p:nvPicPr>
          <p:cNvPr id="581" name="Google Shape;581;p42"/>
          <p:cNvPicPr preferRelativeResize="0"/>
          <p:nvPr/>
        </p:nvPicPr>
        <p:blipFill>
          <a:blip r:embed="rId5">
            <a:alphaModFix/>
          </a:blip>
          <a:stretch>
            <a:fillRect/>
          </a:stretch>
        </p:blipFill>
        <p:spPr>
          <a:xfrm>
            <a:off x="7280628" y="4594801"/>
            <a:ext cx="1018178" cy="548700"/>
          </a:xfrm>
          <a:prstGeom prst="rect">
            <a:avLst/>
          </a:prstGeom>
          <a:noFill/>
          <a:ln>
            <a:noFill/>
          </a:ln>
        </p:spPr>
      </p:pic>
      <p:pic>
        <p:nvPicPr>
          <p:cNvPr id="582" name="Google Shape;582;p42"/>
          <p:cNvPicPr preferRelativeResize="0"/>
          <p:nvPr/>
        </p:nvPicPr>
        <p:blipFill>
          <a:blip r:embed="rId6">
            <a:alphaModFix/>
          </a:blip>
          <a:stretch>
            <a:fillRect/>
          </a:stretch>
        </p:blipFill>
        <p:spPr>
          <a:xfrm>
            <a:off x="7432025" y="900725"/>
            <a:ext cx="1720275" cy="1671025"/>
          </a:xfrm>
          <a:prstGeom prst="rect">
            <a:avLst/>
          </a:prstGeom>
          <a:noFill/>
          <a:ln>
            <a:noFill/>
          </a:ln>
        </p:spPr>
      </p:pic>
      <p:pic>
        <p:nvPicPr>
          <p:cNvPr id="583" name="Google Shape;583;p42"/>
          <p:cNvPicPr preferRelativeResize="0"/>
          <p:nvPr/>
        </p:nvPicPr>
        <p:blipFill rotWithShape="1">
          <a:blip r:embed="rId7">
            <a:alphaModFix/>
          </a:blip>
          <a:srcRect b="-493" l="20947" r="41090" t="12349"/>
          <a:stretch/>
        </p:blipFill>
        <p:spPr>
          <a:xfrm rot="-5400000">
            <a:off x="5441949" y="192302"/>
            <a:ext cx="719424" cy="2227323"/>
          </a:xfrm>
          <a:prstGeom prst="rect">
            <a:avLst/>
          </a:prstGeom>
          <a:noFill/>
          <a:ln>
            <a:noFill/>
          </a:ln>
        </p:spPr>
      </p:pic>
      <p:cxnSp>
        <p:nvCxnSpPr>
          <p:cNvPr id="584" name="Google Shape;584;p42"/>
          <p:cNvCxnSpPr>
            <a:stCxn id="583" idx="2"/>
          </p:cNvCxnSpPr>
          <p:nvPr/>
        </p:nvCxnSpPr>
        <p:spPr>
          <a:xfrm flipH="1" rot="10800000">
            <a:off x="6915323" y="1299663"/>
            <a:ext cx="563700" cy="6300"/>
          </a:xfrm>
          <a:prstGeom prst="straightConnector1">
            <a:avLst/>
          </a:prstGeom>
          <a:noFill/>
          <a:ln cap="flat" cmpd="sng" w="19050">
            <a:solidFill>
              <a:srgbClr val="FF0000"/>
            </a:solidFill>
            <a:prstDash val="solid"/>
            <a:round/>
            <a:headEnd len="med" w="med" type="none"/>
            <a:tailEnd len="med" w="med" type="triangle"/>
          </a:ln>
        </p:spPr>
      </p:cxnSp>
      <p:pic>
        <p:nvPicPr>
          <p:cNvPr id="585" name="Google Shape;585;p42"/>
          <p:cNvPicPr preferRelativeResize="0"/>
          <p:nvPr/>
        </p:nvPicPr>
        <p:blipFill rotWithShape="1">
          <a:blip r:embed="rId8">
            <a:alphaModFix/>
          </a:blip>
          <a:srcRect b="83783" l="0" r="12033" t="0"/>
          <a:stretch/>
        </p:blipFill>
        <p:spPr>
          <a:xfrm>
            <a:off x="2417050" y="4289988"/>
            <a:ext cx="4863576" cy="474436"/>
          </a:xfrm>
          <a:prstGeom prst="rect">
            <a:avLst/>
          </a:prstGeom>
          <a:noFill/>
          <a:ln>
            <a:noFill/>
          </a:ln>
        </p:spPr>
      </p:pic>
      <p:sp>
        <p:nvSpPr>
          <p:cNvPr id="586" name="Google Shape;586;p42"/>
          <p:cNvSpPr/>
          <p:nvPr/>
        </p:nvSpPr>
        <p:spPr>
          <a:xfrm>
            <a:off x="220500" y="1374900"/>
            <a:ext cx="1157700" cy="637200"/>
          </a:xfrm>
          <a:prstGeom prst="roundRect">
            <a:avLst>
              <a:gd fmla="val 16667" name="adj"/>
            </a:avLst>
          </a:prstGeom>
          <a:solidFill>
            <a:srgbClr val="CFE2F3"/>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Raw signals received by ADCs</a:t>
            </a:r>
            <a:endParaRPr sz="1200">
              <a:latin typeface="Lato"/>
              <a:ea typeface="Lato"/>
              <a:cs typeface="Lato"/>
              <a:sym typeface="Lato"/>
            </a:endParaRPr>
          </a:p>
        </p:txBody>
      </p:sp>
      <p:sp>
        <p:nvSpPr>
          <p:cNvPr id="587" name="Google Shape;587;p42"/>
          <p:cNvSpPr/>
          <p:nvPr/>
        </p:nvSpPr>
        <p:spPr>
          <a:xfrm>
            <a:off x="1598700" y="1374900"/>
            <a:ext cx="1217700" cy="637200"/>
          </a:xfrm>
          <a:prstGeom prst="roundRect">
            <a:avLst>
              <a:gd fmla="val 16667" name="adj"/>
            </a:avLst>
          </a:prstGeom>
          <a:solidFill>
            <a:srgbClr val="CFE2F3"/>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Copy of sample made</a:t>
            </a:r>
            <a:r>
              <a:rPr baseline="30000" lang="en" sz="1200">
                <a:latin typeface="Lato"/>
                <a:ea typeface="Lato"/>
                <a:cs typeface="Lato"/>
                <a:sym typeface="Lato"/>
              </a:rPr>
              <a:t>*</a:t>
            </a:r>
            <a:endParaRPr baseline="30000" sz="1200">
              <a:latin typeface="Lato"/>
              <a:ea typeface="Lato"/>
              <a:cs typeface="Lato"/>
              <a:sym typeface="Lato"/>
            </a:endParaRPr>
          </a:p>
        </p:txBody>
      </p:sp>
      <p:cxnSp>
        <p:nvCxnSpPr>
          <p:cNvPr id="588" name="Google Shape;588;p42"/>
          <p:cNvCxnSpPr>
            <a:stCxn id="586" idx="3"/>
            <a:endCxn id="587" idx="1"/>
          </p:cNvCxnSpPr>
          <p:nvPr/>
        </p:nvCxnSpPr>
        <p:spPr>
          <a:xfrm>
            <a:off x="1378200" y="1693500"/>
            <a:ext cx="220500" cy="0"/>
          </a:xfrm>
          <a:prstGeom prst="straightConnector1">
            <a:avLst/>
          </a:prstGeom>
          <a:noFill/>
          <a:ln cap="flat" cmpd="sng" w="19050">
            <a:solidFill>
              <a:srgbClr val="0000FF"/>
            </a:solidFill>
            <a:prstDash val="solid"/>
            <a:round/>
            <a:headEnd len="med" w="med" type="none"/>
            <a:tailEnd len="med" w="med" type="triangle"/>
          </a:ln>
        </p:spPr>
      </p:cxnSp>
      <p:sp>
        <p:nvSpPr>
          <p:cNvPr id="589" name="Google Shape;589;p42"/>
          <p:cNvSpPr/>
          <p:nvPr/>
        </p:nvSpPr>
        <p:spPr>
          <a:xfrm>
            <a:off x="3036900" y="1374900"/>
            <a:ext cx="1217700" cy="637200"/>
          </a:xfrm>
          <a:prstGeom prst="roundRect">
            <a:avLst>
              <a:gd fmla="val 16667" name="adj"/>
            </a:avLst>
          </a:prstGeom>
          <a:solidFill>
            <a:srgbClr val="CFE2F3"/>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Filter output goes to logic</a:t>
            </a:r>
            <a:endParaRPr baseline="30000" sz="1200">
              <a:latin typeface="Lato"/>
              <a:ea typeface="Lato"/>
              <a:cs typeface="Lato"/>
              <a:sym typeface="Lato"/>
            </a:endParaRPr>
          </a:p>
        </p:txBody>
      </p:sp>
      <p:cxnSp>
        <p:nvCxnSpPr>
          <p:cNvPr id="590" name="Google Shape;590;p42"/>
          <p:cNvCxnSpPr>
            <a:stCxn id="587" idx="3"/>
            <a:endCxn id="589" idx="1"/>
          </p:cNvCxnSpPr>
          <p:nvPr/>
        </p:nvCxnSpPr>
        <p:spPr>
          <a:xfrm>
            <a:off x="2816400" y="1693500"/>
            <a:ext cx="220500" cy="0"/>
          </a:xfrm>
          <a:prstGeom prst="straightConnector1">
            <a:avLst/>
          </a:prstGeom>
          <a:noFill/>
          <a:ln cap="flat" cmpd="sng" w="19050">
            <a:solidFill>
              <a:srgbClr val="0000FF"/>
            </a:solidFill>
            <a:prstDash val="solid"/>
            <a:round/>
            <a:headEnd len="med" w="med" type="none"/>
            <a:tailEnd len="med" w="med" type="triangle"/>
          </a:ln>
        </p:spPr>
      </p:cxnSp>
      <p:sp>
        <p:nvSpPr>
          <p:cNvPr id="591" name="Google Shape;591;p42"/>
          <p:cNvSpPr/>
          <p:nvPr/>
        </p:nvSpPr>
        <p:spPr>
          <a:xfrm>
            <a:off x="3036900" y="2194800"/>
            <a:ext cx="1217700" cy="637200"/>
          </a:xfrm>
          <a:prstGeom prst="roundRect">
            <a:avLst>
              <a:gd fmla="val 16667" name="adj"/>
            </a:avLst>
          </a:prstGeom>
          <a:solidFill>
            <a:srgbClr val="CFE2F3"/>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“L1 Triggers” put into FIFO</a:t>
            </a:r>
            <a:endParaRPr baseline="30000" sz="1200">
              <a:latin typeface="Lato"/>
              <a:ea typeface="Lato"/>
              <a:cs typeface="Lato"/>
              <a:sym typeface="Lato"/>
            </a:endParaRPr>
          </a:p>
        </p:txBody>
      </p:sp>
      <p:cxnSp>
        <p:nvCxnSpPr>
          <p:cNvPr id="592" name="Google Shape;592;p42"/>
          <p:cNvCxnSpPr>
            <a:stCxn id="589" idx="2"/>
            <a:endCxn id="591" idx="0"/>
          </p:cNvCxnSpPr>
          <p:nvPr/>
        </p:nvCxnSpPr>
        <p:spPr>
          <a:xfrm>
            <a:off x="3645750" y="2012100"/>
            <a:ext cx="0" cy="182700"/>
          </a:xfrm>
          <a:prstGeom prst="straightConnector1">
            <a:avLst/>
          </a:prstGeom>
          <a:noFill/>
          <a:ln cap="flat" cmpd="sng" w="19050">
            <a:solidFill>
              <a:srgbClr val="0000FF"/>
            </a:solidFill>
            <a:prstDash val="solid"/>
            <a:round/>
            <a:headEnd len="med" w="med" type="none"/>
            <a:tailEnd len="med" w="med" type="triangle"/>
          </a:ln>
        </p:spPr>
      </p:cxnSp>
      <p:sp>
        <p:nvSpPr>
          <p:cNvPr id="593" name="Google Shape;593;p42"/>
          <p:cNvSpPr/>
          <p:nvPr/>
        </p:nvSpPr>
        <p:spPr>
          <a:xfrm>
            <a:off x="190500" y="2194800"/>
            <a:ext cx="1217700" cy="637200"/>
          </a:xfrm>
          <a:prstGeom prst="roundRect">
            <a:avLst>
              <a:gd fmla="val 16667" name="adj"/>
            </a:avLst>
          </a:prstGeom>
          <a:solidFill>
            <a:srgbClr val="CFE2F3"/>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Host pulls triggers from FIFO</a:t>
            </a:r>
            <a:endParaRPr baseline="30000" sz="1200">
              <a:latin typeface="Lato"/>
              <a:ea typeface="Lato"/>
              <a:cs typeface="Lato"/>
              <a:sym typeface="Lato"/>
            </a:endParaRPr>
          </a:p>
        </p:txBody>
      </p:sp>
      <p:cxnSp>
        <p:nvCxnSpPr>
          <p:cNvPr id="594" name="Google Shape;594;p42"/>
          <p:cNvCxnSpPr>
            <a:stCxn id="591" idx="1"/>
            <a:endCxn id="593" idx="3"/>
          </p:cNvCxnSpPr>
          <p:nvPr/>
        </p:nvCxnSpPr>
        <p:spPr>
          <a:xfrm rot="10800000">
            <a:off x="1408200" y="2513400"/>
            <a:ext cx="1628700" cy="0"/>
          </a:xfrm>
          <a:prstGeom prst="straightConnector1">
            <a:avLst/>
          </a:prstGeom>
          <a:noFill/>
          <a:ln cap="flat" cmpd="sng" w="19050">
            <a:solidFill>
              <a:srgbClr val="0000FF"/>
            </a:solidFill>
            <a:prstDash val="solid"/>
            <a:round/>
            <a:headEnd len="med" w="med" type="none"/>
            <a:tailEnd len="med" w="med" type="triangle"/>
          </a:ln>
        </p:spPr>
      </p:cxnSp>
      <p:sp>
        <p:nvSpPr>
          <p:cNvPr id="595" name="Google Shape;595;p42"/>
          <p:cNvSpPr/>
          <p:nvPr/>
        </p:nvSpPr>
        <p:spPr>
          <a:xfrm>
            <a:off x="190500" y="3014705"/>
            <a:ext cx="1217700" cy="637200"/>
          </a:xfrm>
          <a:prstGeom prst="roundRect">
            <a:avLst>
              <a:gd fmla="val 16667" name="adj"/>
            </a:avLst>
          </a:prstGeom>
          <a:solidFill>
            <a:srgbClr val="CFE2F3"/>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Triggers used to identify events</a:t>
            </a:r>
            <a:endParaRPr baseline="30000" sz="1200">
              <a:latin typeface="Lato"/>
              <a:ea typeface="Lato"/>
              <a:cs typeface="Lato"/>
              <a:sym typeface="Lato"/>
            </a:endParaRPr>
          </a:p>
        </p:txBody>
      </p:sp>
      <p:cxnSp>
        <p:nvCxnSpPr>
          <p:cNvPr id="596" name="Google Shape;596;p42"/>
          <p:cNvCxnSpPr>
            <a:stCxn id="593" idx="2"/>
            <a:endCxn id="595" idx="0"/>
          </p:cNvCxnSpPr>
          <p:nvPr/>
        </p:nvCxnSpPr>
        <p:spPr>
          <a:xfrm>
            <a:off x="799350" y="2832000"/>
            <a:ext cx="0" cy="182700"/>
          </a:xfrm>
          <a:prstGeom prst="straightConnector1">
            <a:avLst/>
          </a:prstGeom>
          <a:noFill/>
          <a:ln cap="flat" cmpd="sng" w="19050">
            <a:solidFill>
              <a:srgbClr val="0000FF"/>
            </a:solidFill>
            <a:prstDash val="solid"/>
            <a:round/>
            <a:headEnd len="med" w="med" type="none"/>
            <a:tailEnd len="med" w="med" type="triangle"/>
          </a:ln>
        </p:spPr>
      </p:cxnSp>
      <p:cxnSp>
        <p:nvCxnSpPr>
          <p:cNvPr id="597" name="Google Shape;597;p42"/>
          <p:cNvCxnSpPr>
            <a:stCxn id="595" idx="3"/>
            <a:endCxn id="575" idx="1"/>
          </p:cNvCxnSpPr>
          <p:nvPr/>
        </p:nvCxnSpPr>
        <p:spPr>
          <a:xfrm>
            <a:off x="1408200" y="3333305"/>
            <a:ext cx="205500" cy="0"/>
          </a:xfrm>
          <a:prstGeom prst="straightConnector1">
            <a:avLst/>
          </a:prstGeom>
          <a:noFill/>
          <a:ln cap="flat" cmpd="sng" w="19050">
            <a:solidFill>
              <a:srgbClr val="0000FF"/>
            </a:solidFill>
            <a:prstDash val="solid"/>
            <a:round/>
            <a:headEnd len="med" w="med" type="none"/>
            <a:tailEnd len="med" w="med" type="triangle"/>
          </a:ln>
        </p:spPr>
      </p:cxnSp>
      <p:sp>
        <p:nvSpPr>
          <p:cNvPr id="598" name="Google Shape;598;p42"/>
          <p:cNvSpPr/>
          <p:nvPr/>
        </p:nvSpPr>
        <p:spPr>
          <a:xfrm>
            <a:off x="3061388" y="3014705"/>
            <a:ext cx="1217700" cy="637200"/>
          </a:xfrm>
          <a:prstGeom prst="roundRect">
            <a:avLst>
              <a:gd fmla="val 16667" name="adj"/>
            </a:avLst>
          </a:prstGeom>
          <a:solidFill>
            <a:srgbClr val="CFE2F3"/>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Requests made to ring buffer</a:t>
            </a:r>
            <a:endParaRPr baseline="30000" sz="1200">
              <a:latin typeface="Lato"/>
              <a:ea typeface="Lato"/>
              <a:cs typeface="Lato"/>
              <a:sym typeface="Lato"/>
            </a:endParaRPr>
          </a:p>
        </p:txBody>
      </p:sp>
      <p:cxnSp>
        <p:nvCxnSpPr>
          <p:cNvPr id="599" name="Google Shape;599;p42"/>
          <p:cNvCxnSpPr>
            <a:stCxn id="575" idx="3"/>
            <a:endCxn id="598" idx="1"/>
          </p:cNvCxnSpPr>
          <p:nvPr/>
        </p:nvCxnSpPr>
        <p:spPr>
          <a:xfrm>
            <a:off x="2831400" y="3333300"/>
            <a:ext cx="230100" cy="0"/>
          </a:xfrm>
          <a:prstGeom prst="straightConnector1">
            <a:avLst/>
          </a:prstGeom>
          <a:noFill/>
          <a:ln cap="flat" cmpd="sng" w="19050">
            <a:solidFill>
              <a:srgbClr val="0000FF"/>
            </a:solidFill>
            <a:prstDash val="solid"/>
            <a:round/>
            <a:headEnd len="med" w="med" type="none"/>
            <a:tailEnd len="med" w="med" type="triangle"/>
          </a:ln>
        </p:spPr>
      </p:cxnSp>
      <p:grpSp>
        <p:nvGrpSpPr>
          <p:cNvPr id="600" name="Google Shape;600;p42"/>
          <p:cNvGrpSpPr/>
          <p:nvPr/>
        </p:nvGrpSpPr>
        <p:grpSpPr>
          <a:xfrm>
            <a:off x="1209800" y="4153200"/>
            <a:ext cx="1018501" cy="699225"/>
            <a:chOff x="3954750" y="2385275"/>
            <a:chExt cx="1018501" cy="699225"/>
          </a:xfrm>
        </p:grpSpPr>
        <p:sp>
          <p:nvSpPr>
            <p:cNvPr id="601" name="Google Shape;601;p42"/>
            <p:cNvSpPr/>
            <p:nvPr/>
          </p:nvSpPr>
          <p:spPr>
            <a:xfrm>
              <a:off x="4110150" y="2385275"/>
              <a:ext cx="668100" cy="513000"/>
            </a:xfrm>
            <a:prstGeom prst="cube">
              <a:avLst>
                <a:gd fmla="val 13975"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602" name="Google Shape;602;p42"/>
            <p:cNvSpPr/>
            <p:nvPr/>
          </p:nvSpPr>
          <p:spPr>
            <a:xfrm>
              <a:off x="4110150" y="2462975"/>
              <a:ext cx="598200" cy="427500"/>
            </a:xfrm>
            <a:prstGeom prst="bevel">
              <a:avLst>
                <a:gd fmla="val 12500" name="adj"/>
              </a:avLst>
            </a:prstGeom>
            <a:gradFill>
              <a:gsLst>
                <a:gs pos="0">
                  <a:srgbClr val="DFEAFB"/>
                </a:gs>
                <a:gs pos="100000">
                  <a:srgbClr val="6E9CE7"/>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603" name="Google Shape;603;p42"/>
            <p:cNvSpPr/>
            <p:nvPr/>
          </p:nvSpPr>
          <p:spPr>
            <a:xfrm>
              <a:off x="3954750" y="2944700"/>
              <a:ext cx="909000" cy="139800"/>
            </a:xfrm>
            <a:prstGeom prst="trapezoid">
              <a:avLst>
                <a:gd fmla="val 88082"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604" name="Google Shape;604;p42"/>
            <p:cNvSpPr/>
            <p:nvPr/>
          </p:nvSpPr>
          <p:spPr>
            <a:xfrm rot="-1878077">
              <a:off x="4883566" y="2966678"/>
              <a:ext cx="69870" cy="95852"/>
            </a:xfrm>
            <a:prstGeom prst="roundRect">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pic>
        <p:nvPicPr>
          <p:cNvPr id="605" name="Google Shape;605;p42"/>
          <p:cNvPicPr preferRelativeResize="0"/>
          <p:nvPr/>
        </p:nvPicPr>
        <p:blipFill rotWithShape="1">
          <a:blip r:embed="rId9">
            <a:alphaModFix/>
          </a:blip>
          <a:srcRect b="0" l="66430" r="0" t="0"/>
          <a:stretch/>
        </p:blipFill>
        <p:spPr>
          <a:xfrm>
            <a:off x="934801" y="4153200"/>
            <a:ext cx="443400" cy="518700"/>
          </a:xfrm>
          <a:prstGeom prst="rect">
            <a:avLst/>
          </a:prstGeom>
          <a:noFill/>
          <a:ln>
            <a:noFill/>
          </a:ln>
        </p:spPr>
      </p:pic>
      <p:pic>
        <p:nvPicPr>
          <p:cNvPr id="606" name="Google Shape;606;p42"/>
          <p:cNvPicPr preferRelativeResize="0"/>
          <p:nvPr/>
        </p:nvPicPr>
        <p:blipFill>
          <a:blip r:embed="rId10">
            <a:alphaModFix/>
          </a:blip>
          <a:stretch>
            <a:fillRect/>
          </a:stretch>
        </p:blipFill>
        <p:spPr>
          <a:xfrm>
            <a:off x="1541850" y="4341400"/>
            <a:ext cx="230100" cy="230100"/>
          </a:xfrm>
          <a:prstGeom prst="rect">
            <a:avLst/>
          </a:prstGeom>
          <a:noFill/>
          <a:ln>
            <a:noFill/>
          </a:ln>
        </p:spPr>
      </p:pic>
      <p:grpSp>
        <p:nvGrpSpPr>
          <p:cNvPr id="607" name="Google Shape;607;p42"/>
          <p:cNvGrpSpPr/>
          <p:nvPr/>
        </p:nvGrpSpPr>
        <p:grpSpPr>
          <a:xfrm>
            <a:off x="1738463" y="3396275"/>
            <a:ext cx="7280775" cy="787000"/>
            <a:chOff x="1716850" y="3363175"/>
            <a:chExt cx="7280775" cy="787000"/>
          </a:xfrm>
        </p:grpSpPr>
        <p:cxnSp>
          <p:nvCxnSpPr>
            <p:cNvPr id="608" name="Google Shape;608;p42"/>
            <p:cNvCxnSpPr/>
            <p:nvPr/>
          </p:nvCxnSpPr>
          <p:spPr>
            <a:xfrm flipH="1" rot="10800000">
              <a:off x="8800525" y="3363175"/>
              <a:ext cx="197100" cy="3300"/>
            </a:xfrm>
            <a:prstGeom prst="straightConnector1">
              <a:avLst/>
            </a:prstGeom>
            <a:noFill/>
            <a:ln cap="flat" cmpd="sng" w="19050">
              <a:solidFill>
                <a:srgbClr val="0000FF"/>
              </a:solidFill>
              <a:prstDash val="dash"/>
              <a:round/>
              <a:headEnd len="med" w="med" type="triangle"/>
              <a:tailEnd len="med" w="med" type="none"/>
            </a:ln>
          </p:spPr>
        </p:cxnSp>
        <p:cxnSp>
          <p:nvCxnSpPr>
            <p:cNvPr id="609" name="Google Shape;609;p42"/>
            <p:cNvCxnSpPr/>
            <p:nvPr/>
          </p:nvCxnSpPr>
          <p:spPr>
            <a:xfrm>
              <a:off x="8985850" y="3374975"/>
              <a:ext cx="0" cy="587100"/>
            </a:xfrm>
            <a:prstGeom prst="straightConnector1">
              <a:avLst/>
            </a:prstGeom>
            <a:noFill/>
            <a:ln cap="flat" cmpd="sng" w="19050">
              <a:solidFill>
                <a:srgbClr val="0000FF"/>
              </a:solidFill>
              <a:prstDash val="dash"/>
              <a:round/>
              <a:headEnd len="med" w="med" type="none"/>
              <a:tailEnd len="med" w="med" type="none"/>
            </a:ln>
          </p:spPr>
        </p:cxnSp>
        <p:cxnSp>
          <p:nvCxnSpPr>
            <p:cNvPr id="610" name="Google Shape;610;p42"/>
            <p:cNvCxnSpPr/>
            <p:nvPr/>
          </p:nvCxnSpPr>
          <p:spPr>
            <a:xfrm rot="10800000">
              <a:off x="1716850" y="3962150"/>
              <a:ext cx="7269000" cy="0"/>
            </a:xfrm>
            <a:prstGeom prst="straightConnector1">
              <a:avLst/>
            </a:prstGeom>
            <a:noFill/>
            <a:ln cap="flat" cmpd="sng" w="19050">
              <a:solidFill>
                <a:srgbClr val="0000FF"/>
              </a:solidFill>
              <a:prstDash val="dash"/>
              <a:round/>
              <a:headEnd len="med" w="med" type="none"/>
              <a:tailEnd len="med" w="med" type="none"/>
            </a:ln>
          </p:spPr>
        </p:cxnSp>
        <p:cxnSp>
          <p:nvCxnSpPr>
            <p:cNvPr id="611" name="Google Shape;611;p42"/>
            <p:cNvCxnSpPr/>
            <p:nvPr/>
          </p:nvCxnSpPr>
          <p:spPr>
            <a:xfrm flipH="1">
              <a:off x="1716950" y="3973175"/>
              <a:ext cx="2100" cy="177000"/>
            </a:xfrm>
            <a:prstGeom prst="straightConnector1">
              <a:avLst/>
            </a:prstGeom>
            <a:noFill/>
            <a:ln cap="flat" cmpd="sng" w="19050">
              <a:solidFill>
                <a:srgbClr val="0000FF"/>
              </a:solidFill>
              <a:prstDash val="dash"/>
              <a:round/>
              <a:headEnd len="med" w="med" type="none"/>
              <a:tailEnd len="med" w="med" type="triangle"/>
            </a:ln>
          </p:spPr>
        </p:cxn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pic>
        <p:nvPicPr>
          <p:cNvPr id="616" name="Google Shape;616;p43"/>
          <p:cNvPicPr preferRelativeResize="0"/>
          <p:nvPr/>
        </p:nvPicPr>
        <p:blipFill>
          <a:blip r:embed="rId3">
            <a:alphaModFix/>
          </a:blip>
          <a:stretch>
            <a:fillRect/>
          </a:stretch>
        </p:blipFill>
        <p:spPr>
          <a:xfrm>
            <a:off x="7280628" y="4594801"/>
            <a:ext cx="1018178" cy="548700"/>
          </a:xfrm>
          <a:prstGeom prst="rect">
            <a:avLst/>
          </a:prstGeom>
          <a:noFill/>
          <a:ln>
            <a:noFill/>
          </a:ln>
        </p:spPr>
      </p:pic>
      <p:sp>
        <p:nvSpPr>
          <p:cNvPr id="617" name="Google Shape;617;p43"/>
          <p:cNvSpPr txBox="1"/>
          <p:nvPr/>
        </p:nvSpPr>
        <p:spPr>
          <a:xfrm>
            <a:off x="0" y="4792750"/>
            <a:ext cx="15987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Lato"/>
                <a:ea typeface="Lato"/>
                <a:cs typeface="Lato"/>
                <a:sym typeface="Lato"/>
              </a:rPr>
              <a:t>Austin Nelsen</a:t>
            </a:r>
            <a:endParaRPr sz="800">
              <a:latin typeface="Lato"/>
              <a:ea typeface="Lato"/>
              <a:cs typeface="Lato"/>
              <a:sym typeface="Lato"/>
            </a:endParaRPr>
          </a:p>
        </p:txBody>
      </p:sp>
      <p:sp>
        <p:nvSpPr>
          <p:cNvPr id="618" name="Google Shape;618;p4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19" name="Google Shape;619;p43"/>
          <p:cNvPicPr preferRelativeResize="0"/>
          <p:nvPr/>
        </p:nvPicPr>
        <p:blipFill>
          <a:blip r:embed="rId4">
            <a:alphaModFix/>
          </a:blip>
          <a:stretch>
            <a:fillRect/>
          </a:stretch>
        </p:blipFill>
        <p:spPr>
          <a:xfrm>
            <a:off x="8298800" y="4594800"/>
            <a:ext cx="548700" cy="548700"/>
          </a:xfrm>
          <a:prstGeom prst="rect">
            <a:avLst/>
          </a:prstGeom>
          <a:noFill/>
          <a:ln>
            <a:noFill/>
          </a:ln>
        </p:spPr>
      </p:pic>
      <p:sp>
        <p:nvSpPr>
          <p:cNvPr id="620" name="Google Shape;620;p43"/>
          <p:cNvSpPr txBox="1"/>
          <p:nvPr>
            <p:ph type="title"/>
          </p:nvPr>
        </p:nvSpPr>
        <p:spPr>
          <a:xfrm>
            <a:off x="729450" y="5334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Rough Coincidence Timing Extraction</a:t>
            </a:r>
            <a:endParaRPr/>
          </a:p>
        </p:txBody>
      </p:sp>
      <p:pic>
        <p:nvPicPr>
          <p:cNvPr id="621" name="Google Shape;621;p43"/>
          <p:cNvPicPr preferRelativeResize="0"/>
          <p:nvPr/>
        </p:nvPicPr>
        <p:blipFill rotWithShape="1">
          <a:blip r:embed="rId5">
            <a:alphaModFix/>
          </a:blip>
          <a:srcRect b="64675" l="0" r="0" t="0"/>
          <a:stretch/>
        </p:blipFill>
        <p:spPr>
          <a:xfrm>
            <a:off x="87500" y="2274900"/>
            <a:ext cx="4251624" cy="794751"/>
          </a:xfrm>
          <a:prstGeom prst="rect">
            <a:avLst/>
          </a:prstGeom>
          <a:noFill/>
          <a:ln>
            <a:noFill/>
          </a:ln>
        </p:spPr>
      </p:pic>
      <p:sp>
        <p:nvSpPr>
          <p:cNvPr id="622" name="Google Shape;622;p43"/>
          <p:cNvSpPr/>
          <p:nvPr/>
        </p:nvSpPr>
        <p:spPr>
          <a:xfrm>
            <a:off x="2292800" y="2676050"/>
            <a:ext cx="2046300" cy="393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623" name="Google Shape;623;p43"/>
          <p:cNvSpPr txBox="1"/>
          <p:nvPr/>
        </p:nvSpPr>
        <p:spPr>
          <a:xfrm>
            <a:off x="87500" y="1670125"/>
            <a:ext cx="2205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t>Two separate while loops</a:t>
            </a:r>
            <a:endParaRPr i="1" sz="1200"/>
          </a:p>
        </p:txBody>
      </p:sp>
      <p:cxnSp>
        <p:nvCxnSpPr>
          <p:cNvPr id="624" name="Google Shape;624;p43"/>
          <p:cNvCxnSpPr>
            <a:stCxn id="623" idx="2"/>
          </p:cNvCxnSpPr>
          <p:nvPr/>
        </p:nvCxnSpPr>
        <p:spPr>
          <a:xfrm flipH="1">
            <a:off x="765650" y="2039425"/>
            <a:ext cx="424500" cy="231600"/>
          </a:xfrm>
          <a:prstGeom prst="straightConnector1">
            <a:avLst/>
          </a:prstGeom>
          <a:noFill/>
          <a:ln cap="flat" cmpd="sng" w="19050">
            <a:solidFill>
              <a:srgbClr val="0000FF"/>
            </a:solidFill>
            <a:prstDash val="solid"/>
            <a:round/>
            <a:headEnd len="med" w="med" type="none"/>
            <a:tailEnd len="med" w="med" type="triangle"/>
          </a:ln>
        </p:spPr>
      </p:cxnSp>
      <p:cxnSp>
        <p:nvCxnSpPr>
          <p:cNvPr id="625" name="Google Shape;625;p43"/>
          <p:cNvCxnSpPr>
            <a:stCxn id="623" idx="2"/>
          </p:cNvCxnSpPr>
          <p:nvPr/>
        </p:nvCxnSpPr>
        <p:spPr>
          <a:xfrm>
            <a:off x="1190150" y="2039425"/>
            <a:ext cx="80400" cy="243600"/>
          </a:xfrm>
          <a:prstGeom prst="straightConnector1">
            <a:avLst/>
          </a:prstGeom>
          <a:noFill/>
          <a:ln cap="flat" cmpd="sng" w="19050">
            <a:solidFill>
              <a:srgbClr val="0000FF"/>
            </a:solidFill>
            <a:prstDash val="solid"/>
            <a:round/>
            <a:headEnd len="med" w="med" type="none"/>
            <a:tailEnd len="med" w="med" type="triangle"/>
          </a:ln>
        </p:spPr>
      </p:cxnSp>
      <p:pic>
        <p:nvPicPr>
          <p:cNvPr id="626" name="Google Shape;626;p43"/>
          <p:cNvPicPr preferRelativeResize="0"/>
          <p:nvPr/>
        </p:nvPicPr>
        <p:blipFill>
          <a:blip r:embed="rId6">
            <a:alphaModFix/>
          </a:blip>
          <a:stretch>
            <a:fillRect/>
          </a:stretch>
        </p:blipFill>
        <p:spPr>
          <a:xfrm>
            <a:off x="3898303" y="964100"/>
            <a:ext cx="5186697" cy="3630701"/>
          </a:xfrm>
          <a:prstGeom prst="rect">
            <a:avLst/>
          </a:prstGeom>
          <a:noFill/>
          <a:ln>
            <a:noFill/>
          </a:ln>
        </p:spPr>
      </p:pic>
      <p:sp>
        <p:nvSpPr>
          <p:cNvPr id="627" name="Google Shape;627;p43"/>
          <p:cNvSpPr txBox="1"/>
          <p:nvPr/>
        </p:nvSpPr>
        <p:spPr>
          <a:xfrm>
            <a:off x="6938700" y="523950"/>
            <a:ext cx="2205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t>Proxy for rate at which triggers are pulled from FIFO</a:t>
            </a:r>
            <a:endParaRPr i="1" sz="1200"/>
          </a:p>
        </p:txBody>
      </p:sp>
      <p:cxnSp>
        <p:nvCxnSpPr>
          <p:cNvPr id="628" name="Google Shape;628;p43"/>
          <p:cNvCxnSpPr/>
          <p:nvPr/>
        </p:nvCxnSpPr>
        <p:spPr>
          <a:xfrm>
            <a:off x="8563100" y="1026350"/>
            <a:ext cx="129300" cy="246600"/>
          </a:xfrm>
          <a:prstGeom prst="straightConnector1">
            <a:avLst/>
          </a:prstGeom>
          <a:noFill/>
          <a:ln cap="flat" cmpd="sng" w="19050">
            <a:solidFill>
              <a:srgbClr val="0000FF"/>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idx="1" type="body"/>
          </p:nvPr>
        </p:nvSpPr>
        <p:spPr>
          <a:xfrm>
            <a:off x="729450" y="1387425"/>
            <a:ext cx="3735300" cy="34053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CKM Unitarity:</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Nab’s goal:     </a:t>
            </a:r>
            <a:r>
              <a:rPr lang="en" sz="1400">
                <a:solidFill>
                  <a:srgbClr val="000000"/>
                </a:solidFill>
                <a:latin typeface="Cambria Math"/>
                <a:ea typeface="Cambria Math"/>
                <a:cs typeface="Cambria Math"/>
                <a:sym typeface="Cambria Math"/>
              </a:rPr>
              <a:t>𝛥</a:t>
            </a:r>
            <a:r>
              <a:rPr i="1" lang="en" sz="1400">
                <a:solidFill>
                  <a:srgbClr val="000000"/>
                </a:solidFill>
                <a:latin typeface="Cambria Math"/>
                <a:ea typeface="Cambria Math"/>
                <a:cs typeface="Cambria Math"/>
                <a:sym typeface="Cambria Math"/>
              </a:rPr>
              <a:t>a</a:t>
            </a:r>
            <a:r>
              <a:rPr lang="en" sz="1400">
                <a:solidFill>
                  <a:srgbClr val="000000"/>
                </a:solidFill>
                <a:latin typeface="Cambria Math"/>
                <a:ea typeface="Cambria Math"/>
                <a:cs typeface="Cambria Math"/>
                <a:sym typeface="Cambria Math"/>
              </a:rPr>
              <a:t>/</a:t>
            </a:r>
            <a:r>
              <a:rPr i="1" lang="en" sz="1400">
                <a:solidFill>
                  <a:srgbClr val="000000"/>
                </a:solidFill>
                <a:latin typeface="Cambria Math"/>
                <a:ea typeface="Cambria Math"/>
                <a:cs typeface="Cambria Math"/>
                <a:sym typeface="Cambria Math"/>
              </a:rPr>
              <a:t>a</a:t>
            </a:r>
            <a:r>
              <a:rPr lang="en" sz="1400">
                <a:solidFill>
                  <a:srgbClr val="000000"/>
                </a:solidFill>
                <a:latin typeface="Cambria Math"/>
                <a:ea typeface="Cambria Math"/>
                <a:cs typeface="Cambria Math"/>
                <a:sym typeface="Cambria Math"/>
              </a:rPr>
              <a:t> ~ 10</a:t>
            </a:r>
            <a:r>
              <a:rPr baseline="30000" lang="en" sz="1400">
                <a:solidFill>
                  <a:srgbClr val="000000"/>
                </a:solidFill>
                <a:latin typeface="Cambria Math"/>
                <a:ea typeface="Cambria Math"/>
                <a:cs typeface="Cambria Math"/>
                <a:sym typeface="Cambria Math"/>
              </a:rPr>
              <a:t>-3</a:t>
            </a:r>
            <a:endParaRPr/>
          </a:p>
          <a:p>
            <a:pPr indent="0" lvl="0" marL="0" rtl="0" algn="l">
              <a:spcBef>
                <a:spcPts val="1200"/>
              </a:spcBef>
              <a:spcAft>
                <a:spcPts val="0"/>
              </a:spcAft>
              <a:buNone/>
            </a:pPr>
            <a:r>
              <a:rPr lang="en"/>
              <a:t>		</a:t>
            </a:r>
            <a:r>
              <a:rPr lang="en" sz="1400">
                <a:solidFill>
                  <a:srgbClr val="000000"/>
                </a:solidFill>
                <a:latin typeface="Cambria Math"/>
                <a:ea typeface="Cambria Math"/>
                <a:cs typeface="Cambria Math"/>
                <a:sym typeface="Cambria Math"/>
              </a:rPr>
              <a:t>𝛥</a:t>
            </a:r>
            <a:r>
              <a:rPr i="1" lang="en" sz="1400">
                <a:solidFill>
                  <a:srgbClr val="000000"/>
                </a:solidFill>
                <a:latin typeface="Cambria Math"/>
                <a:ea typeface="Cambria Math"/>
                <a:cs typeface="Cambria Math"/>
                <a:sym typeface="Cambria Math"/>
              </a:rPr>
              <a:t>b</a:t>
            </a:r>
            <a:r>
              <a:rPr lang="en" sz="1400">
                <a:solidFill>
                  <a:srgbClr val="000000"/>
                </a:solidFill>
                <a:latin typeface="Cambria Math"/>
                <a:ea typeface="Cambria Math"/>
                <a:cs typeface="Cambria Math"/>
                <a:sym typeface="Cambria Math"/>
              </a:rPr>
              <a:t> ~ 3×10</a:t>
            </a:r>
            <a:r>
              <a:rPr baseline="30000" lang="en" sz="1400">
                <a:solidFill>
                  <a:srgbClr val="000000"/>
                </a:solidFill>
                <a:latin typeface="Cambria Math"/>
                <a:ea typeface="Cambria Math"/>
                <a:cs typeface="Cambria Math"/>
                <a:sym typeface="Cambria Math"/>
              </a:rPr>
              <a:t>-3</a:t>
            </a:r>
            <a:r>
              <a:rPr lang="en" sz="1400">
                <a:solidFill>
                  <a:srgbClr val="000000"/>
                </a:solidFill>
                <a:latin typeface="Cambria Math"/>
                <a:ea typeface="Cambria Math"/>
                <a:cs typeface="Cambria Math"/>
                <a:sym typeface="Cambria Math"/>
              </a:rPr>
              <a:t>   </a:t>
            </a:r>
            <a:r>
              <a:rPr i="1" lang="en" sz="1400">
                <a:solidFill>
                  <a:srgbClr val="000000"/>
                </a:solidFill>
                <a:latin typeface="Cambria Math"/>
                <a:ea typeface="Cambria Math"/>
                <a:cs typeface="Cambria Math"/>
                <a:sym typeface="Cambria Math"/>
              </a:rPr>
              <a:t>b</a:t>
            </a:r>
            <a:r>
              <a:rPr lang="en" sz="1400">
                <a:solidFill>
                  <a:srgbClr val="000000"/>
                </a:solidFill>
                <a:latin typeface="Cambria Math"/>
                <a:ea typeface="Cambria Math"/>
                <a:cs typeface="Cambria Math"/>
                <a:sym typeface="Cambria Math"/>
              </a:rPr>
              <a:t> = 0</a:t>
            </a:r>
            <a:endParaRPr/>
          </a:p>
          <a:p>
            <a:pPr indent="0" lvl="0" marL="0" rtl="0" algn="l">
              <a:spcBef>
                <a:spcPts val="1200"/>
              </a:spcBef>
              <a:spcAft>
                <a:spcPts val="0"/>
              </a:spcAft>
              <a:buNone/>
            </a:pPr>
            <a:r>
              <a:rPr lang="en"/>
              <a:t>Two pixelated silicon detectors will enable measurements:</a:t>
            </a:r>
            <a:endParaRPr/>
          </a:p>
          <a:p>
            <a:pPr indent="-304800" lvl="0" marL="457200" rtl="0" algn="l">
              <a:spcBef>
                <a:spcPts val="0"/>
              </a:spcBef>
              <a:spcAft>
                <a:spcPts val="0"/>
              </a:spcAft>
              <a:buSzPts val="1200"/>
              <a:buChar char="●"/>
            </a:pPr>
            <a:r>
              <a:rPr lang="en" sz="1200"/>
              <a:t>Electron energy</a:t>
            </a:r>
            <a:endParaRPr sz="1200"/>
          </a:p>
          <a:p>
            <a:pPr indent="-304800" lvl="0" marL="457200" rtl="0" algn="l">
              <a:spcBef>
                <a:spcPts val="0"/>
              </a:spcBef>
              <a:spcAft>
                <a:spcPts val="0"/>
              </a:spcAft>
              <a:buSzPts val="1200"/>
              <a:buChar char="●"/>
            </a:pPr>
            <a:r>
              <a:rPr lang="en" sz="1200"/>
              <a:t>Proton time-of-flight</a:t>
            </a:r>
            <a:endParaRPr sz="1200"/>
          </a:p>
          <a:p>
            <a:pPr indent="0" lvl="0" marL="0" rtl="0" algn="l">
              <a:spcBef>
                <a:spcPts val="1200"/>
              </a:spcBef>
              <a:spcAft>
                <a:spcPts val="1200"/>
              </a:spcAft>
              <a:buNone/>
            </a:pPr>
            <a:r>
              <a:rPr lang="en" sz="1308"/>
              <a:t>Fast data acquisition processes and records events</a:t>
            </a:r>
            <a:endParaRPr sz="1308"/>
          </a:p>
        </p:txBody>
      </p:sp>
      <p:pic>
        <p:nvPicPr>
          <p:cNvPr id="143" name="Google Shape;143;p26"/>
          <p:cNvPicPr preferRelativeResize="0"/>
          <p:nvPr/>
        </p:nvPicPr>
        <p:blipFill>
          <a:blip r:embed="rId3">
            <a:alphaModFix/>
          </a:blip>
          <a:stretch>
            <a:fillRect/>
          </a:stretch>
        </p:blipFill>
        <p:spPr>
          <a:xfrm>
            <a:off x="4171350" y="1960339"/>
            <a:ext cx="2071362" cy="3180460"/>
          </a:xfrm>
          <a:prstGeom prst="rect">
            <a:avLst/>
          </a:prstGeom>
          <a:noFill/>
          <a:ln>
            <a:noFill/>
          </a:ln>
        </p:spPr>
      </p:pic>
      <p:sp>
        <p:nvSpPr>
          <p:cNvPr id="144" name="Google Shape;144;p26"/>
          <p:cNvSpPr txBox="1"/>
          <p:nvPr>
            <p:ph type="title"/>
          </p:nvPr>
        </p:nvSpPr>
        <p:spPr>
          <a:xfrm>
            <a:off x="729450" y="533400"/>
            <a:ext cx="79905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Nab: Using Cold Neutron Decay to Probe CKM Unitarity</a:t>
            </a:r>
            <a:endParaRPr/>
          </a:p>
        </p:txBody>
      </p:sp>
      <p:pic>
        <p:nvPicPr>
          <p:cNvPr descr="{&quot;aid&quot;:null,&quot;id&quot;:&quot;66&quot;,&quot;type&quot;:&quot;$$&quot;,&quot;backgroundColor&quot;:&quot;#fefbfb&quot;,&quot;code&quot;:&quot;$$\\left|V_{ud}\\right|^{2}=\\frac{5099.3\\,\\text{s}}{\\tau_{n}\\left(1+3\\left|\\lambda\\right|^{2}\\right)\\left(1+\\Delta^{R}\\right)}$$&quot;,&quot;backgroundColorModified&quot;:true,&quot;font&quot;:{&quot;size&quot;:14,&quot;family&quot;:&quot;Arial&quot;,&quot;color&quot;:&quot;#000000&quot;},&quot;ts&quot;:1631722261916,&quot;cs&quot;:&quot;I7BKGl3hdY/WiDqVNiXGrw==&quot;,&quot;size&quot;:{&quot;width&quot;:302.0186188976378,&quot;height&quot;:68.34123543307086}}" id="145" name="Google Shape;145;p26"/>
          <p:cNvPicPr preferRelativeResize="0"/>
          <p:nvPr/>
        </p:nvPicPr>
        <p:blipFill>
          <a:blip r:embed="rId4">
            <a:alphaModFix/>
          </a:blip>
          <a:stretch>
            <a:fillRect/>
          </a:stretch>
        </p:blipFill>
        <p:spPr>
          <a:xfrm>
            <a:off x="2010931" y="1771713"/>
            <a:ext cx="2365195" cy="535200"/>
          </a:xfrm>
          <a:prstGeom prst="rect">
            <a:avLst/>
          </a:prstGeom>
          <a:noFill/>
          <a:ln>
            <a:noFill/>
          </a:ln>
        </p:spPr>
      </p:pic>
      <p:pic>
        <p:nvPicPr>
          <p:cNvPr descr="{&quot;id&quot;:&quot;12&quot;,&quot;font&quot;:{&quot;family&quot;:&quot;Arial&quot;,&quot;color&quot;:&quot;#000000&quot;,&quot;size&quot;:16},&quot;aid&quot;:null,&quot;backgroundColorModified&quot;:true,&quot;code&quot;:&quot;$$\\left|V_{ud}\\right|^{2}+\\left|V_{us}\\right|^{2}+\\left|V_{ub}\\right|^{2}=1+\\text{BSM}$$&quot;,&quot;type&quot;:&quot;$$&quot;,&quot;backgroundColor&quot;:&quot;#ffffff&quot;,&quot;ts&quot;:1631717481070,&quot;cs&quot;:&quot;4SQUISgrtF09VRmxdWS8AQ==&quot;,&quot;size&quot;:{&quot;width&quot;:366.002693175853,&quot;height&quot;:30.372394488189006}}" id="146" name="Google Shape;146;p26"/>
          <p:cNvPicPr preferRelativeResize="0"/>
          <p:nvPr/>
        </p:nvPicPr>
        <p:blipFill>
          <a:blip r:embed="rId5">
            <a:alphaModFix/>
          </a:blip>
          <a:stretch>
            <a:fillRect/>
          </a:stretch>
        </p:blipFill>
        <p:spPr>
          <a:xfrm>
            <a:off x="2010925" y="1387425"/>
            <a:ext cx="3061751" cy="254100"/>
          </a:xfrm>
          <a:prstGeom prst="rect">
            <a:avLst/>
          </a:prstGeom>
          <a:noFill/>
          <a:ln>
            <a:noFill/>
          </a:ln>
        </p:spPr>
      </p:pic>
      <p:pic>
        <p:nvPicPr>
          <p:cNvPr descr="{&quot;type&quot;:&quot;$&quot;,&quot;aid&quot;:null,&quot;font&quot;:{&quot;color&quot;:&quot;#000000&quot;,&quot;family&quot;:&quot;Roboto&quot;,&quot;size&quot;:18},&quot;backgroundColorModified&quot;:true,&quot;id&quot;:&quot;9&quot;,&quot;code&quot;:&quot;$a=\\frac{1-\\left|\\lambda\\right|^{2}}{1+3\\left|\\lambda\\right|^{2}}$&quot;,&quot;backgroundColor&quot;:&quot;#ffffff&quot;,&quot;ts&quot;:1628690860818,&quot;cs&quot;:&quot;McIjAsBb1dwHBFo9MKTFJg==&quot;,&quot;size&quot;:{&quot;width&quot;:118.04610183727037,&quot;height&quot;:45.883070866141765}}" id="147" name="Google Shape;147;p26"/>
          <p:cNvPicPr preferRelativeResize="0"/>
          <p:nvPr/>
        </p:nvPicPr>
        <p:blipFill>
          <a:blip r:embed="rId6">
            <a:alphaModFix/>
          </a:blip>
          <a:stretch>
            <a:fillRect/>
          </a:stretch>
        </p:blipFill>
        <p:spPr>
          <a:xfrm>
            <a:off x="2842509" y="2437088"/>
            <a:ext cx="1124389" cy="437036"/>
          </a:xfrm>
          <a:prstGeom prst="rect">
            <a:avLst/>
          </a:prstGeom>
          <a:noFill/>
          <a:ln>
            <a:noFill/>
          </a:ln>
        </p:spPr>
      </p:pic>
      <p:cxnSp>
        <p:nvCxnSpPr>
          <p:cNvPr id="148" name="Google Shape;148;p26"/>
          <p:cNvCxnSpPr/>
          <p:nvPr/>
        </p:nvCxnSpPr>
        <p:spPr>
          <a:xfrm rot="10800000">
            <a:off x="3507325" y="2273000"/>
            <a:ext cx="176400" cy="166500"/>
          </a:xfrm>
          <a:prstGeom prst="straightConnector1">
            <a:avLst/>
          </a:prstGeom>
          <a:noFill/>
          <a:ln cap="flat" cmpd="sng" w="19050">
            <a:solidFill>
              <a:srgbClr val="0000FF"/>
            </a:solidFill>
            <a:prstDash val="solid"/>
            <a:round/>
            <a:headEnd len="med" w="med" type="none"/>
            <a:tailEnd len="med" w="med" type="triangle"/>
          </a:ln>
        </p:spPr>
      </p:cxnSp>
      <p:sp>
        <p:nvSpPr>
          <p:cNvPr id="149" name="Google Shape;149;p26"/>
          <p:cNvSpPr/>
          <p:nvPr/>
        </p:nvSpPr>
        <p:spPr>
          <a:xfrm rot="-5400000">
            <a:off x="2221525" y="1516125"/>
            <a:ext cx="56400" cy="477600"/>
          </a:xfrm>
          <a:prstGeom prst="leftBrace">
            <a:avLst>
              <a:gd fmla="val 50000" name="adj1"/>
              <a:gd fmla="val 50000" name="adj2"/>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0" name="Google Shape;150;p26"/>
          <p:cNvPicPr preferRelativeResize="0"/>
          <p:nvPr/>
        </p:nvPicPr>
        <p:blipFill>
          <a:blip r:embed="rId7">
            <a:alphaModFix/>
          </a:blip>
          <a:stretch>
            <a:fillRect/>
          </a:stretch>
        </p:blipFill>
        <p:spPr>
          <a:xfrm>
            <a:off x="6242700" y="1068600"/>
            <a:ext cx="2901300" cy="2161604"/>
          </a:xfrm>
          <a:prstGeom prst="rect">
            <a:avLst/>
          </a:prstGeom>
          <a:noFill/>
          <a:ln>
            <a:noFill/>
          </a:ln>
        </p:spPr>
      </p:pic>
      <p:sp>
        <p:nvSpPr>
          <p:cNvPr id="151" name="Google Shape;151;p2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52" name="Google Shape;152;p26"/>
          <p:cNvPicPr preferRelativeResize="0"/>
          <p:nvPr/>
        </p:nvPicPr>
        <p:blipFill>
          <a:blip r:embed="rId8">
            <a:alphaModFix/>
          </a:blip>
          <a:stretch>
            <a:fillRect/>
          </a:stretch>
        </p:blipFill>
        <p:spPr>
          <a:xfrm>
            <a:off x="8298800" y="4594800"/>
            <a:ext cx="548700" cy="548700"/>
          </a:xfrm>
          <a:prstGeom prst="rect">
            <a:avLst/>
          </a:prstGeom>
          <a:noFill/>
          <a:ln>
            <a:noFill/>
          </a:ln>
        </p:spPr>
      </p:pic>
      <p:pic>
        <p:nvPicPr>
          <p:cNvPr id="153" name="Google Shape;153;p26"/>
          <p:cNvPicPr preferRelativeResize="0"/>
          <p:nvPr/>
        </p:nvPicPr>
        <p:blipFill>
          <a:blip r:embed="rId9">
            <a:alphaModFix/>
          </a:blip>
          <a:stretch>
            <a:fillRect/>
          </a:stretch>
        </p:blipFill>
        <p:spPr>
          <a:xfrm>
            <a:off x="7280628" y="4594801"/>
            <a:ext cx="1018178" cy="548700"/>
          </a:xfrm>
          <a:prstGeom prst="rect">
            <a:avLst/>
          </a:prstGeom>
          <a:noFill/>
          <a:ln>
            <a:noFill/>
          </a:ln>
        </p:spPr>
      </p:pic>
      <p:sp>
        <p:nvSpPr>
          <p:cNvPr id="154" name="Google Shape;154;p26"/>
          <p:cNvSpPr/>
          <p:nvPr/>
        </p:nvSpPr>
        <p:spPr>
          <a:xfrm>
            <a:off x="4951475" y="2644900"/>
            <a:ext cx="240000" cy="1143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55" name="Google Shape;155;p26"/>
          <p:cNvSpPr/>
          <p:nvPr/>
        </p:nvSpPr>
        <p:spPr>
          <a:xfrm>
            <a:off x="4951475" y="4321300"/>
            <a:ext cx="240000" cy="1143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cxnSp>
        <p:nvCxnSpPr>
          <p:cNvPr id="156" name="Google Shape;156;p26"/>
          <p:cNvCxnSpPr>
            <a:endCxn id="154" idx="1"/>
          </p:cNvCxnSpPr>
          <p:nvPr/>
        </p:nvCxnSpPr>
        <p:spPr>
          <a:xfrm flipH="1" rot="10800000">
            <a:off x="3889175" y="2702050"/>
            <a:ext cx="1062300" cy="684600"/>
          </a:xfrm>
          <a:prstGeom prst="straightConnector1">
            <a:avLst/>
          </a:prstGeom>
          <a:noFill/>
          <a:ln cap="flat" cmpd="sng" w="19050">
            <a:solidFill>
              <a:srgbClr val="00FF00"/>
            </a:solidFill>
            <a:prstDash val="solid"/>
            <a:round/>
            <a:headEnd len="med" w="med" type="none"/>
            <a:tailEnd len="med" w="med" type="triangle"/>
          </a:ln>
        </p:spPr>
      </p:cxnSp>
      <p:cxnSp>
        <p:nvCxnSpPr>
          <p:cNvPr id="157" name="Google Shape;157;p26"/>
          <p:cNvCxnSpPr>
            <a:endCxn id="155" idx="1"/>
          </p:cNvCxnSpPr>
          <p:nvPr/>
        </p:nvCxnSpPr>
        <p:spPr>
          <a:xfrm>
            <a:off x="3889175" y="3398350"/>
            <a:ext cx="1062300" cy="980100"/>
          </a:xfrm>
          <a:prstGeom prst="straightConnector1">
            <a:avLst/>
          </a:prstGeom>
          <a:noFill/>
          <a:ln cap="flat" cmpd="sng" w="19050">
            <a:solidFill>
              <a:srgbClr val="00FF00"/>
            </a:solidFill>
            <a:prstDash val="solid"/>
            <a:round/>
            <a:headEnd len="med" w="med" type="none"/>
            <a:tailEnd len="med" w="med" type="triangle"/>
          </a:ln>
        </p:spPr>
      </p:cxnSp>
      <p:sp>
        <p:nvSpPr>
          <p:cNvPr id="158" name="Google Shape;158;p26"/>
          <p:cNvSpPr txBox="1"/>
          <p:nvPr/>
        </p:nvSpPr>
        <p:spPr>
          <a:xfrm>
            <a:off x="5383350" y="1068600"/>
            <a:ext cx="10743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800">
                <a:latin typeface="Roboto"/>
                <a:ea typeface="Roboto"/>
                <a:cs typeface="Roboto"/>
                <a:sym typeface="Roboto"/>
              </a:rPr>
              <a:t>Courtesy of Frank Gonzalez.</a:t>
            </a:r>
            <a:endParaRPr i="1" sz="800">
              <a:latin typeface="Roboto"/>
              <a:ea typeface="Roboto"/>
              <a:cs typeface="Roboto"/>
              <a:sym typeface="Roboto"/>
            </a:endParaRPr>
          </a:p>
        </p:txBody>
      </p:sp>
      <p:sp>
        <p:nvSpPr>
          <p:cNvPr id="159" name="Google Shape;159;p26"/>
          <p:cNvSpPr txBox="1"/>
          <p:nvPr/>
        </p:nvSpPr>
        <p:spPr>
          <a:xfrm>
            <a:off x="7940275" y="3376450"/>
            <a:ext cx="10743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1600">
                <a:latin typeface="Roboto"/>
                <a:ea typeface="Roboto"/>
                <a:cs typeface="Roboto"/>
                <a:sym typeface="Roboto"/>
              </a:rPr>
              <a:t>a</a:t>
            </a:r>
            <a:r>
              <a:rPr b="1" lang="en" sz="1600">
                <a:latin typeface="Roboto"/>
                <a:ea typeface="Roboto"/>
                <a:cs typeface="Roboto"/>
                <a:sym typeface="Roboto"/>
              </a:rPr>
              <a:t> is the slope</a:t>
            </a:r>
            <a:endParaRPr b="1" sz="1600">
              <a:latin typeface="Roboto"/>
              <a:ea typeface="Roboto"/>
              <a:cs typeface="Roboto"/>
              <a:sym typeface="Roboto"/>
            </a:endParaRPr>
          </a:p>
        </p:txBody>
      </p:sp>
      <p:cxnSp>
        <p:nvCxnSpPr>
          <p:cNvPr id="160" name="Google Shape;160;p26"/>
          <p:cNvCxnSpPr>
            <a:stCxn id="159" idx="0"/>
          </p:cNvCxnSpPr>
          <p:nvPr/>
        </p:nvCxnSpPr>
        <p:spPr>
          <a:xfrm flipH="1" rot="10800000">
            <a:off x="8477425" y="2130250"/>
            <a:ext cx="308700" cy="1246200"/>
          </a:xfrm>
          <a:prstGeom prst="straightConnector1">
            <a:avLst/>
          </a:prstGeom>
          <a:noFill/>
          <a:ln cap="flat" cmpd="sng" w="9525">
            <a:solidFill>
              <a:schemeClr val="dk2"/>
            </a:solidFill>
            <a:prstDash val="solid"/>
            <a:round/>
            <a:headEnd len="med" w="med" type="none"/>
            <a:tailEnd len="med" w="med" type="triangle"/>
          </a:ln>
        </p:spPr>
      </p:cxnSp>
      <p:sp>
        <p:nvSpPr>
          <p:cNvPr id="161" name="Google Shape;161;p26"/>
          <p:cNvSpPr txBox="1"/>
          <p:nvPr/>
        </p:nvSpPr>
        <p:spPr>
          <a:xfrm>
            <a:off x="6014825" y="4731100"/>
            <a:ext cx="10743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800">
                <a:latin typeface="Roboto"/>
                <a:ea typeface="Roboto"/>
                <a:cs typeface="Roboto"/>
                <a:sym typeface="Roboto"/>
              </a:rPr>
              <a:t>Courtesy of Aaron Jezghani.</a:t>
            </a:r>
            <a:endParaRPr i="1" sz="800">
              <a:latin typeface="Roboto"/>
              <a:ea typeface="Roboto"/>
              <a:cs typeface="Roboto"/>
              <a:sym typeface="Roboto"/>
            </a:endParaRPr>
          </a:p>
        </p:txBody>
      </p:sp>
      <p:sp>
        <p:nvSpPr>
          <p:cNvPr id="162" name="Google Shape;162;p26"/>
          <p:cNvSpPr txBox="1"/>
          <p:nvPr/>
        </p:nvSpPr>
        <p:spPr>
          <a:xfrm>
            <a:off x="0" y="4792750"/>
            <a:ext cx="15987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Lato"/>
                <a:ea typeface="Lato"/>
                <a:cs typeface="Lato"/>
                <a:sym typeface="Lato"/>
              </a:rPr>
              <a:t>Austin Nelsen</a:t>
            </a:r>
            <a:endParaRPr sz="800">
              <a:latin typeface="Lato"/>
              <a:ea typeface="Lato"/>
              <a:cs typeface="Lato"/>
              <a:sym typeface="Lato"/>
            </a:endParaRPr>
          </a:p>
        </p:txBody>
      </p:sp>
      <p:sp>
        <p:nvSpPr>
          <p:cNvPr id="163" name="Google Shape;163;p26"/>
          <p:cNvSpPr txBox="1"/>
          <p:nvPr/>
        </p:nvSpPr>
        <p:spPr>
          <a:xfrm>
            <a:off x="6457650" y="3758500"/>
            <a:ext cx="1566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Roboto"/>
                <a:ea typeface="Roboto"/>
                <a:cs typeface="Roboto"/>
                <a:sym typeface="Roboto"/>
              </a:rPr>
              <a:t>Shape of e</a:t>
            </a:r>
            <a:r>
              <a:rPr b="1" baseline="30000" lang="en" sz="1600">
                <a:latin typeface="Roboto"/>
                <a:ea typeface="Roboto"/>
                <a:cs typeface="Roboto"/>
                <a:sym typeface="Roboto"/>
              </a:rPr>
              <a:t>-</a:t>
            </a:r>
            <a:r>
              <a:rPr b="1" lang="en" sz="1600">
                <a:latin typeface="Roboto"/>
                <a:ea typeface="Roboto"/>
                <a:cs typeface="Roboto"/>
                <a:sym typeface="Roboto"/>
              </a:rPr>
              <a:t> spectrum gives </a:t>
            </a:r>
            <a:r>
              <a:rPr b="1" i="1" lang="en" sz="1600">
                <a:latin typeface="Roboto"/>
                <a:ea typeface="Roboto"/>
                <a:cs typeface="Roboto"/>
                <a:sym typeface="Roboto"/>
              </a:rPr>
              <a:t>b</a:t>
            </a:r>
            <a:endParaRPr b="1" i="1" sz="1600">
              <a:latin typeface="Roboto"/>
              <a:ea typeface="Roboto"/>
              <a:cs typeface="Roboto"/>
              <a:sym typeface="Roboto"/>
            </a:endParaRPr>
          </a:p>
        </p:txBody>
      </p:sp>
      <p:cxnSp>
        <p:nvCxnSpPr>
          <p:cNvPr id="164" name="Google Shape;164;p26"/>
          <p:cNvCxnSpPr>
            <a:stCxn id="163" idx="0"/>
          </p:cNvCxnSpPr>
          <p:nvPr/>
        </p:nvCxnSpPr>
        <p:spPr>
          <a:xfrm rot="10800000">
            <a:off x="7197600" y="2693800"/>
            <a:ext cx="43200" cy="1064700"/>
          </a:xfrm>
          <a:prstGeom prst="straightConnector1">
            <a:avLst/>
          </a:prstGeom>
          <a:noFill/>
          <a:ln cap="flat" cmpd="sng" w="9525">
            <a:solidFill>
              <a:schemeClr val="dk2"/>
            </a:solidFill>
            <a:prstDash val="solid"/>
            <a:round/>
            <a:headEnd len="med" w="med" type="none"/>
            <a:tailEnd len="med" w="med" type="triangle"/>
          </a:ln>
        </p:spPr>
      </p:cxnSp>
      <p:sp>
        <p:nvSpPr>
          <p:cNvPr id="165" name="Google Shape;165;p26"/>
          <p:cNvSpPr/>
          <p:nvPr/>
        </p:nvSpPr>
        <p:spPr>
          <a:xfrm>
            <a:off x="4845613" y="2159375"/>
            <a:ext cx="235200" cy="1293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66" name="Google Shape;166;p26"/>
          <p:cNvSpPr/>
          <p:nvPr/>
        </p:nvSpPr>
        <p:spPr>
          <a:xfrm>
            <a:off x="4831138" y="4804500"/>
            <a:ext cx="235200" cy="1293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cxnSp>
        <p:nvCxnSpPr>
          <p:cNvPr id="167" name="Google Shape;167;p26"/>
          <p:cNvCxnSpPr>
            <a:endCxn id="165" idx="1"/>
          </p:cNvCxnSpPr>
          <p:nvPr/>
        </p:nvCxnSpPr>
        <p:spPr>
          <a:xfrm flipH="1" rot="10800000">
            <a:off x="3983413" y="2224025"/>
            <a:ext cx="862200" cy="2090400"/>
          </a:xfrm>
          <a:prstGeom prst="straightConnector1">
            <a:avLst/>
          </a:prstGeom>
          <a:noFill/>
          <a:ln cap="flat" cmpd="sng" w="19050">
            <a:solidFill>
              <a:srgbClr val="00FF00"/>
            </a:solidFill>
            <a:prstDash val="solid"/>
            <a:round/>
            <a:headEnd len="med" w="med" type="none"/>
            <a:tailEnd len="med" w="med" type="triangle"/>
          </a:ln>
        </p:spPr>
      </p:cxnSp>
      <p:cxnSp>
        <p:nvCxnSpPr>
          <p:cNvPr id="168" name="Google Shape;168;p26"/>
          <p:cNvCxnSpPr>
            <a:endCxn id="166" idx="1"/>
          </p:cNvCxnSpPr>
          <p:nvPr/>
        </p:nvCxnSpPr>
        <p:spPr>
          <a:xfrm>
            <a:off x="4006738" y="4443450"/>
            <a:ext cx="824400" cy="425700"/>
          </a:xfrm>
          <a:prstGeom prst="straightConnector1">
            <a:avLst/>
          </a:prstGeom>
          <a:noFill/>
          <a:ln cap="flat" cmpd="sng" w="19050">
            <a:solidFill>
              <a:srgbClr val="00FF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5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5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5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5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6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6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6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6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7"/>
          <p:cNvSpPr txBox="1"/>
          <p:nvPr>
            <p:ph idx="1" type="body"/>
          </p:nvPr>
        </p:nvSpPr>
        <p:spPr>
          <a:xfrm>
            <a:off x="729450" y="1298501"/>
            <a:ext cx="7688700" cy="3494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System Requirements</a:t>
            </a:r>
            <a:endParaRPr sz="1600"/>
          </a:p>
          <a:p>
            <a:pPr indent="0" lvl="0" marL="0" rtl="0" algn="l">
              <a:spcBef>
                <a:spcPts val="1200"/>
              </a:spcBef>
              <a:spcAft>
                <a:spcPts val="0"/>
              </a:spcAft>
              <a:buNone/>
            </a:pPr>
            <a:r>
              <a:rPr lang="en" sz="1600"/>
              <a:t>Data Collection</a:t>
            </a:r>
            <a:endParaRPr sz="1600"/>
          </a:p>
          <a:p>
            <a:pPr indent="0" lvl="0" marL="0" rtl="0" algn="l">
              <a:spcBef>
                <a:spcPts val="1200"/>
              </a:spcBef>
              <a:spcAft>
                <a:spcPts val="0"/>
              </a:spcAft>
              <a:buNone/>
            </a:pPr>
            <a:r>
              <a:rPr lang="en" sz="1600"/>
              <a:t>Timing Synchronization</a:t>
            </a:r>
            <a:endParaRPr sz="1600"/>
          </a:p>
          <a:p>
            <a:pPr indent="0" lvl="0" marL="0" rtl="0" algn="l">
              <a:spcBef>
                <a:spcPts val="1200"/>
              </a:spcBef>
              <a:spcAft>
                <a:spcPts val="0"/>
              </a:spcAft>
              <a:buNone/>
            </a:pPr>
            <a:r>
              <a:rPr lang="en" sz="1600"/>
              <a:t>Commissioning &amp; Performance</a:t>
            </a:r>
            <a:endParaRPr sz="1600"/>
          </a:p>
          <a:p>
            <a:pPr indent="0" lvl="0" marL="0" rtl="0" algn="l">
              <a:spcBef>
                <a:spcPts val="1200"/>
              </a:spcBef>
              <a:spcAft>
                <a:spcPts val="1200"/>
              </a:spcAft>
              <a:buNone/>
            </a:pPr>
            <a:r>
              <a:rPr lang="en" sz="1600"/>
              <a:t>Upgrades &amp; Outlook</a:t>
            </a:r>
            <a:endParaRPr sz="1600"/>
          </a:p>
        </p:txBody>
      </p:sp>
      <p:pic>
        <p:nvPicPr>
          <p:cNvPr id="174" name="Google Shape;174;p27"/>
          <p:cNvPicPr preferRelativeResize="0"/>
          <p:nvPr/>
        </p:nvPicPr>
        <p:blipFill>
          <a:blip r:embed="rId3">
            <a:alphaModFix/>
          </a:blip>
          <a:stretch>
            <a:fillRect/>
          </a:stretch>
        </p:blipFill>
        <p:spPr>
          <a:xfrm>
            <a:off x="4227814" y="533400"/>
            <a:ext cx="1864275" cy="2862474"/>
          </a:xfrm>
          <a:prstGeom prst="rect">
            <a:avLst/>
          </a:prstGeom>
          <a:noFill/>
          <a:ln>
            <a:noFill/>
          </a:ln>
        </p:spPr>
      </p:pic>
      <p:pic>
        <p:nvPicPr>
          <p:cNvPr id="175" name="Google Shape;175;p27"/>
          <p:cNvPicPr preferRelativeResize="0"/>
          <p:nvPr/>
        </p:nvPicPr>
        <p:blipFill rotWithShape="1">
          <a:blip r:embed="rId4">
            <a:alphaModFix/>
          </a:blip>
          <a:srcRect b="21893" l="0" r="0" t="0"/>
          <a:stretch/>
        </p:blipFill>
        <p:spPr>
          <a:xfrm>
            <a:off x="5555565" y="2806925"/>
            <a:ext cx="3480060" cy="1352875"/>
          </a:xfrm>
          <a:prstGeom prst="rect">
            <a:avLst/>
          </a:prstGeom>
          <a:noFill/>
          <a:ln>
            <a:noFill/>
          </a:ln>
        </p:spPr>
      </p:pic>
      <p:sp>
        <p:nvSpPr>
          <p:cNvPr id="176" name="Google Shape;176;p27"/>
          <p:cNvSpPr txBox="1"/>
          <p:nvPr/>
        </p:nvSpPr>
        <p:spPr>
          <a:xfrm>
            <a:off x="0" y="4792750"/>
            <a:ext cx="15987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Lato"/>
                <a:ea typeface="Lato"/>
                <a:cs typeface="Lato"/>
                <a:sym typeface="Lato"/>
              </a:rPr>
              <a:t>Austin Nelsen</a:t>
            </a:r>
            <a:endParaRPr sz="800">
              <a:latin typeface="Lato"/>
              <a:ea typeface="Lato"/>
              <a:cs typeface="Lato"/>
              <a:sym typeface="Lato"/>
            </a:endParaRPr>
          </a:p>
        </p:txBody>
      </p:sp>
      <p:sp>
        <p:nvSpPr>
          <p:cNvPr id="177" name="Google Shape;177;p2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78" name="Google Shape;178;p27"/>
          <p:cNvPicPr preferRelativeResize="0"/>
          <p:nvPr/>
        </p:nvPicPr>
        <p:blipFill>
          <a:blip r:embed="rId5">
            <a:alphaModFix/>
          </a:blip>
          <a:stretch>
            <a:fillRect/>
          </a:stretch>
        </p:blipFill>
        <p:spPr>
          <a:xfrm>
            <a:off x="8298800" y="4594800"/>
            <a:ext cx="548700" cy="548700"/>
          </a:xfrm>
          <a:prstGeom prst="rect">
            <a:avLst/>
          </a:prstGeom>
          <a:noFill/>
          <a:ln>
            <a:noFill/>
          </a:ln>
        </p:spPr>
      </p:pic>
      <p:sp>
        <p:nvSpPr>
          <p:cNvPr id="179" name="Google Shape;179;p27"/>
          <p:cNvSpPr txBox="1"/>
          <p:nvPr>
            <p:ph type="title"/>
          </p:nvPr>
        </p:nvSpPr>
        <p:spPr>
          <a:xfrm>
            <a:off x="729450" y="5334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Overview</a:t>
            </a:r>
            <a:endParaRPr/>
          </a:p>
        </p:txBody>
      </p:sp>
      <p:pic>
        <p:nvPicPr>
          <p:cNvPr id="180" name="Google Shape;180;p27"/>
          <p:cNvPicPr preferRelativeResize="0"/>
          <p:nvPr/>
        </p:nvPicPr>
        <p:blipFill>
          <a:blip r:embed="rId6">
            <a:alphaModFix/>
          </a:blip>
          <a:stretch>
            <a:fillRect/>
          </a:stretch>
        </p:blipFill>
        <p:spPr>
          <a:xfrm>
            <a:off x="7280628" y="4594801"/>
            <a:ext cx="1018178" cy="548700"/>
          </a:xfrm>
          <a:prstGeom prst="rect">
            <a:avLst/>
          </a:prstGeom>
          <a:noFill/>
          <a:ln>
            <a:noFill/>
          </a:ln>
        </p:spPr>
      </p:pic>
      <p:sp>
        <p:nvSpPr>
          <p:cNvPr id="181" name="Google Shape;181;p27"/>
          <p:cNvSpPr/>
          <p:nvPr/>
        </p:nvSpPr>
        <p:spPr>
          <a:xfrm>
            <a:off x="4858925" y="722025"/>
            <a:ext cx="235200" cy="1293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82" name="Google Shape;182;p27"/>
          <p:cNvSpPr/>
          <p:nvPr/>
        </p:nvSpPr>
        <p:spPr>
          <a:xfrm>
            <a:off x="4858925" y="3085150"/>
            <a:ext cx="235200" cy="1293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cxnSp>
        <p:nvCxnSpPr>
          <p:cNvPr id="183" name="Google Shape;183;p27"/>
          <p:cNvCxnSpPr>
            <a:stCxn id="181" idx="2"/>
          </p:cNvCxnSpPr>
          <p:nvPr/>
        </p:nvCxnSpPr>
        <p:spPr>
          <a:xfrm>
            <a:off x="4976525" y="851325"/>
            <a:ext cx="811500" cy="2081400"/>
          </a:xfrm>
          <a:prstGeom prst="straightConnector1">
            <a:avLst/>
          </a:prstGeom>
          <a:noFill/>
          <a:ln cap="flat" cmpd="sng" w="28575">
            <a:solidFill>
              <a:srgbClr val="00FF00"/>
            </a:solidFill>
            <a:prstDash val="solid"/>
            <a:round/>
            <a:headEnd len="med" w="med" type="none"/>
            <a:tailEnd len="med" w="med" type="triangle"/>
          </a:ln>
        </p:spPr>
      </p:cxnSp>
      <p:cxnSp>
        <p:nvCxnSpPr>
          <p:cNvPr id="184" name="Google Shape;184;p27"/>
          <p:cNvCxnSpPr>
            <a:stCxn id="182" idx="3"/>
          </p:cNvCxnSpPr>
          <p:nvPr/>
        </p:nvCxnSpPr>
        <p:spPr>
          <a:xfrm>
            <a:off x="5094125" y="3149800"/>
            <a:ext cx="493800" cy="6300"/>
          </a:xfrm>
          <a:prstGeom prst="straightConnector1">
            <a:avLst/>
          </a:prstGeom>
          <a:noFill/>
          <a:ln cap="flat" cmpd="sng" w="28575">
            <a:solidFill>
              <a:srgbClr val="00FF00"/>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8"/>
          <p:cNvSpPr txBox="1"/>
          <p:nvPr/>
        </p:nvSpPr>
        <p:spPr>
          <a:xfrm>
            <a:off x="467650" y="2715125"/>
            <a:ext cx="3498000" cy="192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600">
                <a:solidFill>
                  <a:schemeClr val="accent1"/>
                </a:solidFill>
                <a:latin typeface="Lato"/>
                <a:ea typeface="Lato"/>
                <a:cs typeface="Lato"/>
                <a:sym typeface="Lato"/>
              </a:rPr>
              <a:t>Needed for the experiment:</a:t>
            </a:r>
            <a:endParaRPr b="1" sz="1600">
              <a:solidFill>
                <a:schemeClr val="accent1"/>
              </a:solidFill>
              <a:latin typeface="Lato"/>
              <a:ea typeface="Lato"/>
              <a:cs typeface="Lato"/>
              <a:sym typeface="Lato"/>
            </a:endParaRPr>
          </a:p>
          <a:p>
            <a:pPr indent="-317500" lvl="0" marL="457200" rtl="0" algn="l">
              <a:lnSpc>
                <a:spcPct val="115000"/>
              </a:lnSpc>
              <a:spcBef>
                <a:spcPts val="0"/>
              </a:spcBef>
              <a:spcAft>
                <a:spcPts val="0"/>
              </a:spcAft>
              <a:buClr>
                <a:schemeClr val="accent1"/>
              </a:buClr>
              <a:buSzPts val="1400"/>
              <a:buFont typeface="Lato"/>
              <a:buChar char="●"/>
            </a:pPr>
            <a:r>
              <a:rPr lang="en">
                <a:solidFill>
                  <a:schemeClr val="accent1"/>
                </a:solidFill>
                <a:latin typeface="Lato"/>
                <a:ea typeface="Lato"/>
                <a:cs typeface="Lato"/>
                <a:sym typeface="Lato"/>
              </a:rPr>
              <a:t>3 keV energy resolution</a:t>
            </a:r>
            <a:endParaRPr>
              <a:solidFill>
                <a:schemeClr val="accent1"/>
              </a:solidFill>
              <a:latin typeface="Lato"/>
              <a:ea typeface="Lato"/>
              <a:cs typeface="Lato"/>
              <a:sym typeface="Lato"/>
            </a:endParaRPr>
          </a:p>
          <a:p>
            <a:pPr indent="-317500" lvl="0" marL="457200" rtl="0" algn="l">
              <a:lnSpc>
                <a:spcPct val="115000"/>
              </a:lnSpc>
              <a:spcBef>
                <a:spcPts val="0"/>
              </a:spcBef>
              <a:spcAft>
                <a:spcPts val="0"/>
              </a:spcAft>
              <a:buClr>
                <a:schemeClr val="accent1"/>
              </a:buClr>
              <a:buSzPts val="1400"/>
              <a:buFont typeface="Lato"/>
              <a:buChar char="●"/>
            </a:pPr>
            <a:r>
              <a:rPr lang="en">
                <a:solidFill>
                  <a:schemeClr val="accent1"/>
                </a:solidFill>
                <a:latin typeface="Lato"/>
                <a:ea typeface="Lato"/>
                <a:cs typeface="Lato"/>
                <a:sym typeface="Lato"/>
              </a:rPr>
              <a:t>Sub 10 ns timing resolution</a:t>
            </a:r>
            <a:endParaRPr>
              <a:solidFill>
                <a:schemeClr val="accent1"/>
              </a:solidFill>
              <a:latin typeface="Lato"/>
              <a:ea typeface="Lato"/>
              <a:cs typeface="Lato"/>
              <a:sym typeface="Lato"/>
            </a:endParaRPr>
          </a:p>
          <a:p>
            <a:pPr indent="-317500" lvl="0" marL="457200" rtl="0" algn="l">
              <a:lnSpc>
                <a:spcPct val="115000"/>
              </a:lnSpc>
              <a:spcBef>
                <a:spcPts val="0"/>
              </a:spcBef>
              <a:spcAft>
                <a:spcPts val="0"/>
              </a:spcAft>
              <a:buClr>
                <a:schemeClr val="accent1"/>
              </a:buClr>
              <a:buSzPts val="1400"/>
              <a:buFont typeface="Lato"/>
              <a:buChar char="●"/>
            </a:pPr>
            <a:r>
              <a:rPr lang="en">
                <a:solidFill>
                  <a:schemeClr val="accent1"/>
                </a:solidFill>
                <a:latin typeface="Lato"/>
                <a:ea typeface="Lato"/>
                <a:cs typeface="Lato"/>
                <a:sym typeface="Lato"/>
              </a:rPr>
              <a:t>Multi-pixel logic and readout</a:t>
            </a:r>
            <a:endParaRPr>
              <a:solidFill>
                <a:schemeClr val="accent1"/>
              </a:solidFill>
              <a:latin typeface="Lato"/>
              <a:ea typeface="Lato"/>
              <a:cs typeface="Lato"/>
              <a:sym typeface="Lato"/>
            </a:endParaRPr>
          </a:p>
          <a:p>
            <a:pPr indent="-317500" lvl="0" marL="457200" rtl="0" algn="l">
              <a:lnSpc>
                <a:spcPct val="115000"/>
              </a:lnSpc>
              <a:spcBef>
                <a:spcPts val="0"/>
              </a:spcBef>
              <a:spcAft>
                <a:spcPts val="0"/>
              </a:spcAft>
              <a:buClr>
                <a:schemeClr val="accent1"/>
              </a:buClr>
              <a:buSzPts val="1400"/>
              <a:buFont typeface="Lato"/>
              <a:buChar char="●"/>
            </a:pPr>
            <a:r>
              <a:rPr lang="en">
                <a:solidFill>
                  <a:schemeClr val="accent1"/>
                </a:solidFill>
                <a:latin typeface="Lato"/>
                <a:ea typeface="Lato"/>
                <a:cs typeface="Lato"/>
                <a:sym typeface="Lato"/>
              </a:rPr>
              <a:t>Low threshold stability</a:t>
            </a:r>
            <a:endParaRPr>
              <a:solidFill>
                <a:schemeClr val="accent1"/>
              </a:solidFill>
              <a:latin typeface="Lato"/>
              <a:ea typeface="Lato"/>
              <a:cs typeface="Lato"/>
              <a:sym typeface="Lato"/>
            </a:endParaRPr>
          </a:p>
          <a:p>
            <a:pPr indent="-317500" lvl="0" marL="457200" rtl="0" algn="l">
              <a:lnSpc>
                <a:spcPct val="115000"/>
              </a:lnSpc>
              <a:spcBef>
                <a:spcPts val="0"/>
              </a:spcBef>
              <a:spcAft>
                <a:spcPts val="0"/>
              </a:spcAft>
              <a:buClr>
                <a:schemeClr val="accent1"/>
              </a:buClr>
              <a:buSzPts val="1400"/>
              <a:buFont typeface="Lato"/>
              <a:buChar char="●"/>
            </a:pPr>
            <a:r>
              <a:rPr lang="en">
                <a:solidFill>
                  <a:schemeClr val="accent1"/>
                </a:solidFill>
                <a:latin typeface="Lato"/>
                <a:ea typeface="Lato"/>
                <a:cs typeface="Lato"/>
                <a:sym typeface="Lato"/>
              </a:rPr>
              <a:t>Very stable timing offset between upper and lower detectors</a:t>
            </a:r>
            <a:endParaRPr>
              <a:solidFill>
                <a:schemeClr val="accent1"/>
              </a:solidFill>
              <a:latin typeface="Lato"/>
              <a:ea typeface="Lato"/>
              <a:cs typeface="Lato"/>
              <a:sym typeface="Lato"/>
            </a:endParaRPr>
          </a:p>
        </p:txBody>
      </p:sp>
      <p:sp>
        <p:nvSpPr>
          <p:cNvPr id="190" name="Google Shape;190;p28"/>
          <p:cNvSpPr txBox="1"/>
          <p:nvPr/>
        </p:nvSpPr>
        <p:spPr>
          <a:xfrm>
            <a:off x="0" y="4792750"/>
            <a:ext cx="15987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Lato"/>
                <a:ea typeface="Lato"/>
                <a:cs typeface="Lato"/>
                <a:sym typeface="Lato"/>
              </a:rPr>
              <a:t>Austin Nelsen</a:t>
            </a:r>
            <a:endParaRPr sz="800">
              <a:latin typeface="Lato"/>
              <a:ea typeface="Lato"/>
              <a:cs typeface="Lato"/>
              <a:sym typeface="Lato"/>
            </a:endParaRPr>
          </a:p>
        </p:txBody>
      </p:sp>
      <p:sp>
        <p:nvSpPr>
          <p:cNvPr id="191" name="Google Shape;191;p2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92" name="Google Shape;192;p28"/>
          <p:cNvPicPr preferRelativeResize="0"/>
          <p:nvPr/>
        </p:nvPicPr>
        <p:blipFill>
          <a:blip r:embed="rId3">
            <a:alphaModFix/>
          </a:blip>
          <a:stretch>
            <a:fillRect/>
          </a:stretch>
        </p:blipFill>
        <p:spPr>
          <a:xfrm>
            <a:off x="8298800" y="4594800"/>
            <a:ext cx="548700" cy="548700"/>
          </a:xfrm>
          <a:prstGeom prst="rect">
            <a:avLst/>
          </a:prstGeom>
          <a:noFill/>
          <a:ln>
            <a:noFill/>
          </a:ln>
        </p:spPr>
      </p:pic>
      <p:sp>
        <p:nvSpPr>
          <p:cNvPr id="193" name="Google Shape;193;p28"/>
          <p:cNvSpPr txBox="1"/>
          <p:nvPr>
            <p:ph type="title"/>
          </p:nvPr>
        </p:nvSpPr>
        <p:spPr>
          <a:xfrm>
            <a:off x="729450" y="5334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Requirements for the DAQ System</a:t>
            </a:r>
            <a:endParaRPr/>
          </a:p>
        </p:txBody>
      </p:sp>
      <p:pic>
        <p:nvPicPr>
          <p:cNvPr id="194" name="Google Shape;194;p28"/>
          <p:cNvPicPr preferRelativeResize="0"/>
          <p:nvPr/>
        </p:nvPicPr>
        <p:blipFill>
          <a:blip r:embed="rId4">
            <a:alphaModFix/>
          </a:blip>
          <a:stretch>
            <a:fillRect/>
          </a:stretch>
        </p:blipFill>
        <p:spPr>
          <a:xfrm>
            <a:off x="7280628" y="4594801"/>
            <a:ext cx="1018178" cy="548700"/>
          </a:xfrm>
          <a:prstGeom prst="rect">
            <a:avLst/>
          </a:prstGeom>
          <a:noFill/>
          <a:ln>
            <a:noFill/>
          </a:ln>
        </p:spPr>
      </p:pic>
      <p:pic>
        <p:nvPicPr>
          <p:cNvPr id="195" name="Google Shape;195;p28"/>
          <p:cNvPicPr preferRelativeResize="0"/>
          <p:nvPr/>
        </p:nvPicPr>
        <p:blipFill rotWithShape="1">
          <a:blip r:embed="rId5">
            <a:alphaModFix/>
          </a:blip>
          <a:srcRect b="13073" l="0" r="0" t="65934"/>
          <a:stretch/>
        </p:blipFill>
        <p:spPr>
          <a:xfrm>
            <a:off x="467650" y="1460651"/>
            <a:ext cx="8212276" cy="1256588"/>
          </a:xfrm>
          <a:prstGeom prst="rect">
            <a:avLst/>
          </a:prstGeom>
          <a:noFill/>
          <a:ln>
            <a:noFill/>
          </a:ln>
        </p:spPr>
      </p:pic>
      <p:sp>
        <p:nvSpPr>
          <p:cNvPr id="196" name="Google Shape;196;p28"/>
          <p:cNvSpPr txBox="1"/>
          <p:nvPr/>
        </p:nvSpPr>
        <p:spPr>
          <a:xfrm>
            <a:off x="4286350" y="2669875"/>
            <a:ext cx="4561200" cy="234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600">
                <a:solidFill>
                  <a:schemeClr val="accent1"/>
                </a:solidFill>
                <a:latin typeface="Lato"/>
                <a:ea typeface="Lato"/>
                <a:cs typeface="Lato"/>
                <a:sym typeface="Lato"/>
              </a:rPr>
              <a:t>What this means for the DAQ</a:t>
            </a:r>
            <a:r>
              <a:rPr b="1" lang="en" sz="1600">
                <a:solidFill>
                  <a:schemeClr val="accent1"/>
                </a:solidFill>
                <a:latin typeface="Lato"/>
                <a:ea typeface="Lato"/>
                <a:cs typeface="Lato"/>
                <a:sym typeface="Lato"/>
              </a:rPr>
              <a:t>:</a:t>
            </a:r>
            <a:endParaRPr b="1" sz="1600">
              <a:solidFill>
                <a:schemeClr val="accent1"/>
              </a:solidFill>
              <a:latin typeface="Lato"/>
              <a:ea typeface="Lato"/>
              <a:cs typeface="Lato"/>
              <a:sym typeface="Lato"/>
            </a:endParaRPr>
          </a:p>
          <a:p>
            <a:pPr indent="-317500" lvl="0" marL="457200" rtl="0" algn="l">
              <a:lnSpc>
                <a:spcPct val="115000"/>
              </a:lnSpc>
              <a:spcBef>
                <a:spcPts val="0"/>
              </a:spcBef>
              <a:spcAft>
                <a:spcPts val="0"/>
              </a:spcAft>
              <a:buClr>
                <a:schemeClr val="accent1"/>
              </a:buClr>
              <a:buSzPts val="1400"/>
              <a:buFont typeface="Lato"/>
              <a:buChar char="●"/>
            </a:pPr>
            <a:r>
              <a:rPr lang="en">
                <a:solidFill>
                  <a:schemeClr val="accent1"/>
                </a:solidFill>
                <a:latin typeface="Lato"/>
                <a:ea typeface="Lato"/>
                <a:cs typeface="Lato"/>
                <a:sym typeface="Lato"/>
              </a:rPr>
              <a:t>Fast sampling, high resolution ADC</a:t>
            </a:r>
            <a:endParaRPr>
              <a:solidFill>
                <a:schemeClr val="accent1"/>
              </a:solidFill>
              <a:latin typeface="Lato"/>
              <a:ea typeface="Lato"/>
              <a:cs typeface="Lato"/>
              <a:sym typeface="Lato"/>
            </a:endParaRPr>
          </a:p>
          <a:p>
            <a:pPr indent="-304800" lvl="1" marL="914400" rtl="0" algn="l">
              <a:lnSpc>
                <a:spcPct val="115000"/>
              </a:lnSpc>
              <a:spcBef>
                <a:spcPts val="0"/>
              </a:spcBef>
              <a:spcAft>
                <a:spcPts val="0"/>
              </a:spcAft>
              <a:buClr>
                <a:schemeClr val="accent1"/>
              </a:buClr>
              <a:buSzPts val="1200"/>
              <a:buFont typeface="Lato"/>
              <a:buChar char="○"/>
            </a:pPr>
            <a:r>
              <a:rPr lang="en" sz="1200">
                <a:solidFill>
                  <a:schemeClr val="accent1"/>
                </a:solidFill>
                <a:latin typeface="Lato"/>
                <a:ea typeface="Lato"/>
                <a:cs typeface="Lato"/>
                <a:sym typeface="Lato"/>
              </a:rPr>
              <a:t>250 MS/sec + 14 bit ADC</a:t>
            </a:r>
            <a:endParaRPr>
              <a:solidFill>
                <a:schemeClr val="accent1"/>
              </a:solidFill>
              <a:latin typeface="Lato"/>
              <a:ea typeface="Lato"/>
              <a:cs typeface="Lato"/>
              <a:sym typeface="Lato"/>
            </a:endParaRPr>
          </a:p>
          <a:p>
            <a:pPr indent="-317500" lvl="0" marL="457200" rtl="0" algn="l">
              <a:lnSpc>
                <a:spcPct val="115000"/>
              </a:lnSpc>
              <a:spcBef>
                <a:spcPts val="0"/>
              </a:spcBef>
              <a:spcAft>
                <a:spcPts val="0"/>
              </a:spcAft>
              <a:buClr>
                <a:schemeClr val="accent1"/>
              </a:buClr>
              <a:buSzPts val="1400"/>
              <a:buFont typeface="Lato"/>
              <a:buChar char="●"/>
            </a:pPr>
            <a:r>
              <a:rPr lang="en">
                <a:solidFill>
                  <a:schemeClr val="accent1"/>
                </a:solidFill>
                <a:latin typeface="Lato"/>
                <a:ea typeface="Lato"/>
                <a:cs typeface="Lato"/>
                <a:sym typeface="Lato"/>
              </a:rPr>
              <a:t>Very stable timing synchronization</a:t>
            </a:r>
            <a:endParaRPr>
              <a:solidFill>
                <a:schemeClr val="accent1"/>
              </a:solidFill>
              <a:latin typeface="Lato"/>
              <a:ea typeface="Lato"/>
              <a:cs typeface="Lato"/>
              <a:sym typeface="Lato"/>
            </a:endParaRPr>
          </a:p>
          <a:p>
            <a:pPr indent="-304800" lvl="1" marL="914400" rtl="0" algn="l">
              <a:lnSpc>
                <a:spcPct val="115000"/>
              </a:lnSpc>
              <a:spcBef>
                <a:spcPts val="0"/>
              </a:spcBef>
              <a:spcAft>
                <a:spcPts val="0"/>
              </a:spcAft>
              <a:buClr>
                <a:schemeClr val="accent1"/>
              </a:buClr>
              <a:buSzPts val="1200"/>
              <a:buFont typeface="Lato"/>
              <a:buChar char="○"/>
            </a:pPr>
            <a:r>
              <a:rPr lang="en" sz="1200">
                <a:solidFill>
                  <a:schemeClr val="accent1"/>
                </a:solidFill>
                <a:latin typeface="Lato"/>
                <a:ea typeface="Lato"/>
                <a:cs typeface="Lato"/>
                <a:sym typeface="Lato"/>
              </a:rPr>
              <a:t>Two chassis offset stable to </a:t>
            </a:r>
            <a:r>
              <a:rPr i="1" lang="en" sz="1200">
                <a:solidFill>
                  <a:schemeClr val="accent1"/>
                </a:solidFill>
                <a:latin typeface="Lato"/>
                <a:ea typeface="Lato"/>
                <a:cs typeface="Lato"/>
                <a:sym typeface="Lato"/>
              </a:rPr>
              <a:t>&lt; 300 ps</a:t>
            </a:r>
            <a:endParaRPr>
              <a:solidFill>
                <a:schemeClr val="accent1"/>
              </a:solidFill>
              <a:latin typeface="Lato"/>
              <a:ea typeface="Lato"/>
              <a:cs typeface="Lato"/>
              <a:sym typeface="Lato"/>
            </a:endParaRPr>
          </a:p>
          <a:p>
            <a:pPr indent="-317500" lvl="0" marL="457200" rtl="0" algn="l">
              <a:lnSpc>
                <a:spcPct val="115000"/>
              </a:lnSpc>
              <a:spcBef>
                <a:spcPts val="0"/>
              </a:spcBef>
              <a:spcAft>
                <a:spcPts val="0"/>
              </a:spcAft>
              <a:buClr>
                <a:schemeClr val="accent1"/>
              </a:buClr>
              <a:buSzPts val="1400"/>
              <a:buFont typeface="Lato"/>
              <a:buChar char="●"/>
            </a:pPr>
            <a:r>
              <a:rPr lang="en">
                <a:solidFill>
                  <a:schemeClr val="accent1"/>
                </a:solidFill>
                <a:latin typeface="Lato"/>
                <a:ea typeface="Lato"/>
                <a:cs typeface="Lato"/>
                <a:sym typeface="Lato"/>
              </a:rPr>
              <a:t>Raw trace readout</a:t>
            </a:r>
            <a:endParaRPr>
              <a:solidFill>
                <a:schemeClr val="accent1"/>
              </a:solidFill>
              <a:latin typeface="Lato"/>
              <a:ea typeface="Lato"/>
              <a:cs typeface="Lato"/>
              <a:sym typeface="Lato"/>
            </a:endParaRPr>
          </a:p>
          <a:p>
            <a:pPr indent="-317500" lvl="0" marL="457200" rtl="0" algn="l">
              <a:lnSpc>
                <a:spcPct val="115000"/>
              </a:lnSpc>
              <a:spcBef>
                <a:spcPts val="0"/>
              </a:spcBef>
              <a:spcAft>
                <a:spcPts val="0"/>
              </a:spcAft>
              <a:buClr>
                <a:schemeClr val="accent1"/>
              </a:buClr>
              <a:buSzPts val="1400"/>
              <a:buFont typeface="Lato"/>
              <a:buChar char="●"/>
            </a:pPr>
            <a:r>
              <a:rPr lang="en">
                <a:solidFill>
                  <a:schemeClr val="accent1"/>
                </a:solidFill>
                <a:latin typeface="Lato"/>
                <a:ea typeface="Lato"/>
                <a:cs typeface="Lato"/>
                <a:sym typeface="Lato"/>
              </a:rPr>
              <a:t>High throughput hardware and efficient software</a:t>
            </a:r>
            <a:endParaRPr>
              <a:solidFill>
                <a:schemeClr val="accent1"/>
              </a:solidFill>
              <a:latin typeface="Lato"/>
              <a:ea typeface="Lato"/>
              <a:cs typeface="Lato"/>
              <a:sym typeface="Lato"/>
            </a:endParaRPr>
          </a:p>
          <a:p>
            <a:pPr indent="-317500" lvl="0" marL="457200" rtl="0" algn="l">
              <a:lnSpc>
                <a:spcPct val="115000"/>
              </a:lnSpc>
              <a:spcBef>
                <a:spcPts val="0"/>
              </a:spcBef>
              <a:spcAft>
                <a:spcPts val="0"/>
              </a:spcAft>
              <a:buClr>
                <a:schemeClr val="accent1"/>
              </a:buClr>
              <a:buSzPts val="1400"/>
              <a:buFont typeface="Lato"/>
              <a:buChar char="●"/>
            </a:pPr>
            <a:r>
              <a:rPr i="1" lang="en">
                <a:solidFill>
                  <a:schemeClr val="accent1"/>
                </a:solidFill>
                <a:latin typeface="Lato"/>
                <a:ea typeface="Lato"/>
                <a:cs typeface="Lato"/>
                <a:sym typeface="Lato"/>
              </a:rPr>
              <a:t>256 individual channels!</a:t>
            </a:r>
            <a:endParaRPr i="1">
              <a:solidFill>
                <a:schemeClr val="accent1"/>
              </a:solidFill>
              <a:latin typeface="Lato"/>
              <a:ea typeface="Lato"/>
              <a:cs typeface="Lato"/>
              <a:sym typeface="Lato"/>
            </a:endParaRPr>
          </a:p>
          <a:p>
            <a:pPr indent="-317500" lvl="0" marL="457200" rtl="0" algn="l">
              <a:lnSpc>
                <a:spcPct val="115000"/>
              </a:lnSpc>
              <a:spcBef>
                <a:spcPts val="0"/>
              </a:spcBef>
              <a:spcAft>
                <a:spcPts val="0"/>
              </a:spcAft>
              <a:buClr>
                <a:schemeClr val="accent1"/>
              </a:buClr>
              <a:buSzPts val="1400"/>
              <a:buFont typeface="Lato"/>
              <a:buChar char="●"/>
            </a:pPr>
            <a:r>
              <a:rPr lang="en">
                <a:solidFill>
                  <a:schemeClr val="accent1"/>
                </a:solidFill>
                <a:latin typeface="Lato"/>
                <a:ea typeface="Lato"/>
                <a:cs typeface="Lato"/>
                <a:sym typeface="Lato"/>
              </a:rPr>
              <a:t>Operate in -30 kV environment</a:t>
            </a:r>
            <a:endParaRPr>
              <a:solidFill>
                <a:schemeClr val="accent1"/>
              </a:solidFill>
              <a:latin typeface="Lato"/>
              <a:ea typeface="Lato"/>
              <a:cs typeface="Lato"/>
              <a:sym typeface="Lato"/>
            </a:endParaRPr>
          </a:p>
        </p:txBody>
      </p:sp>
      <p:sp>
        <p:nvSpPr>
          <p:cNvPr id="197" name="Google Shape;197;p28"/>
          <p:cNvSpPr/>
          <p:nvPr/>
        </p:nvSpPr>
        <p:spPr>
          <a:xfrm>
            <a:off x="3537025" y="1683975"/>
            <a:ext cx="3476100" cy="2583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cxnSp>
        <p:nvCxnSpPr>
          <p:cNvPr id="198" name="Google Shape;198;p28"/>
          <p:cNvCxnSpPr/>
          <p:nvPr/>
        </p:nvCxnSpPr>
        <p:spPr>
          <a:xfrm flipH="1" rot="10800000">
            <a:off x="2961625" y="1989400"/>
            <a:ext cx="810300" cy="1174200"/>
          </a:xfrm>
          <a:prstGeom prst="straightConnector1">
            <a:avLst/>
          </a:prstGeom>
          <a:noFill/>
          <a:ln cap="flat" cmpd="sng" w="19050">
            <a:solidFill>
              <a:srgbClr val="0000FF"/>
            </a:solidFill>
            <a:prstDash val="solid"/>
            <a:round/>
            <a:headEnd len="med" w="med" type="none"/>
            <a:tailEnd len="med" w="med" type="triangle"/>
          </a:ln>
        </p:spPr>
      </p:cxnSp>
      <p:cxnSp>
        <p:nvCxnSpPr>
          <p:cNvPr id="199" name="Google Shape;199;p28"/>
          <p:cNvCxnSpPr/>
          <p:nvPr/>
        </p:nvCxnSpPr>
        <p:spPr>
          <a:xfrm flipH="1" rot="10800000">
            <a:off x="3149525" y="2223850"/>
            <a:ext cx="939300" cy="1139400"/>
          </a:xfrm>
          <a:prstGeom prst="straightConnector1">
            <a:avLst/>
          </a:prstGeom>
          <a:noFill/>
          <a:ln cap="flat" cmpd="sng" w="19050">
            <a:solidFill>
              <a:srgbClr val="0000FF"/>
            </a:solidFill>
            <a:prstDash val="solid"/>
            <a:round/>
            <a:headEnd len="med" w="med" type="none"/>
            <a:tailEnd len="med" w="med" type="triangle"/>
          </a:ln>
        </p:spPr>
      </p:cxnSp>
      <p:sp>
        <p:nvSpPr>
          <p:cNvPr id="200" name="Google Shape;200;p28"/>
          <p:cNvSpPr/>
          <p:nvPr/>
        </p:nvSpPr>
        <p:spPr>
          <a:xfrm>
            <a:off x="3536775" y="1942325"/>
            <a:ext cx="3476100" cy="2346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01" name="Google Shape;201;p28"/>
          <p:cNvSpPr/>
          <p:nvPr/>
        </p:nvSpPr>
        <p:spPr>
          <a:xfrm>
            <a:off x="3536500" y="2188925"/>
            <a:ext cx="3476100" cy="2343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02" name="Google Shape;202;p28"/>
          <p:cNvSpPr/>
          <p:nvPr/>
        </p:nvSpPr>
        <p:spPr>
          <a:xfrm>
            <a:off x="3547975" y="2411250"/>
            <a:ext cx="3476100" cy="2583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cxnSp>
        <p:nvCxnSpPr>
          <p:cNvPr id="203" name="Google Shape;203;p28"/>
          <p:cNvCxnSpPr/>
          <p:nvPr/>
        </p:nvCxnSpPr>
        <p:spPr>
          <a:xfrm flipH="1" rot="10800000">
            <a:off x="3290425" y="2224350"/>
            <a:ext cx="939600" cy="1362000"/>
          </a:xfrm>
          <a:prstGeom prst="straightConnector1">
            <a:avLst/>
          </a:prstGeom>
          <a:noFill/>
          <a:ln cap="flat" cmpd="sng" w="19050">
            <a:solidFill>
              <a:srgbClr val="0000FF"/>
            </a:solidFill>
            <a:prstDash val="solid"/>
            <a:round/>
            <a:headEnd len="med" w="med" type="none"/>
            <a:tailEnd len="med" w="med" type="triangle"/>
          </a:ln>
        </p:spPr>
      </p:cxnSp>
      <p:cxnSp>
        <p:nvCxnSpPr>
          <p:cNvPr id="204" name="Google Shape;204;p28"/>
          <p:cNvCxnSpPr/>
          <p:nvPr/>
        </p:nvCxnSpPr>
        <p:spPr>
          <a:xfrm flipH="1" rot="10800000">
            <a:off x="2855925" y="2470675"/>
            <a:ext cx="1409100" cy="1444500"/>
          </a:xfrm>
          <a:prstGeom prst="straightConnector1">
            <a:avLst/>
          </a:prstGeom>
          <a:noFill/>
          <a:ln cap="flat" cmpd="sng" w="19050">
            <a:solidFill>
              <a:srgbClr val="0000FF"/>
            </a:solidFill>
            <a:prstDash val="solid"/>
            <a:round/>
            <a:headEnd len="med" w="med" type="none"/>
            <a:tailEnd len="med" w="med" type="triangle"/>
          </a:ln>
        </p:spPr>
      </p:cxnSp>
      <p:cxnSp>
        <p:nvCxnSpPr>
          <p:cNvPr id="205" name="Google Shape;205;p28"/>
          <p:cNvCxnSpPr/>
          <p:nvPr/>
        </p:nvCxnSpPr>
        <p:spPr>
          <a:xfrm flipH="1" rot="10800000">
            <a:off x="3619250" y="2693925"/>
            <a:ext cx="763200" cy="1397400"/>
          </a:xfrm>
          <a:prstGeom prst="straightConnector1">
            <a:avLst/>
          </a:prstGeom>
          <a:noFill/>
          <a:ln cap="flat" cmpd="sng" w="19050">
            <a:solidFill>
              <a:srgbClr val="0000FF"/>
            </a:solidFill>
            <a:prstDash val="solid"/>
            <a:round/>
            <a:headEnd len="med" w="med" type="none"/>
            <a:tailEnd len="med" w="med" type="triangle"/>
          </a:ln>
        </p:spPr>
      </p:cxnSp>
      <p:cxnSp>
        <p:nvCxnSpPr>
          <p:cNvPr id="206" name="Google Shape;206;p28"/>
          <p:cNvCxnSpPr/>
          <p:nvPr/>
        </p:nvCxnSpPr>
        <p:spPr>
          <a:xfrm flipH="1">
            <a:off x="2949950" y="3163600"/>
            <a:ext cx="1491300" cy="35100"/>
          </a:xfrm>
          <a:prstGeom prst="straightConnector1">
            <a:avLst/>
          </a:prstGeom>
          <a:noFill/>
          <a:ln cap="flat" cmpd="sng" w="19050">
            <a:solidFill>
              <a:srgbClr val="0000FF"/>
            </a:solidFill>
            <a:prstDash val="solid"/>
            <a:round/>
            <a:headEnd len="med" w="med" type="none"/>
            <a:tailEnd len="med" w="med" type="triangle"/>
          </a:ln>
        </p:spPr>
      </p:cxnSp>
      <p:cxnSp>
        <p:nvCxnSpPr>
          <p:cNvPr id="207" name="Google Shape;207;p28"/>
          <p:cNvCxnSpPr/>
          <p:nvPr/>
        </p:nvCxnSpPr>
        <p:spPr>
          <a:xfrm flipH="1">
            <a:off x="3196475" y="3163600"/>
            <a:ext cx="1221300" cy="270000"/>
          </a:xfrm>
          <a:prstGeom prst="straightConnector1">
            <a:avLst/>
          </a:prstGeom>
          <a:noFill/>
          <a:ln cap="flat" cmpd="sng" w="19050">
            <a:solidFill>
              <a:srgbClr val="0000FF"/>
            </a:solidFill>
            <a:prstDash val="solid"/>
            <a:round/>
            <a:headEnd len="med" w="med" type="none"/>
            <a:tailEnd len="med" w="med" type="triangle"/>
          </a:ln>
        </p:spPr>
      </p:cxnSp>
      <p:cxnSp>
        <p:nvCxnSpPr>
          <p:cNvPr id="208" name="Google Shape;208;p28"/>
          <p:cNvCxnSpPr/>
          <p:nvPr/>
        </p:nvCxnSpPr>
        <p:spPr>
          <a:xfrm flipH="1">
            <a:off x="3736700" y="3668550"/>
            <a:ext cx="739800" cy="516900"/>
          </a:xfrm>
          <a:prstGeom prst="straightConnector1">
            <a:avLst/>
          </a:prstGeom>
          <a:noFill/>
          <a:ln cap="flat" cmpd="sng" w="19050">
            <a:solidFill>
              <a:srgbClr val="0000FF"/>
            </a:solidFill>
            <a:prstDash val="solid"/>
            <a:round/>
            <a:headEnd len="med" w="med" type="none"/>
            <a:tailEnd len="med" w="med" type="triangle"/>
          </a:ln>
        </p:spPr>
      </p:cxnSp>
      <p:sp>
        <p:nvSpPr>
          <p:cNvPr id="209" name="Google Shape;209;p28"/>
          <p:cNvSpPr txBox="1"/>
          <p:nvPr/>
        </p:nvSpPr>
        <p:spPr>
          <a:xfrm>
            <a:off x="2387450" y="4518500"/>
            <a:ext cx="1231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t>Proton detection!</a:t>
            </a:r>
            <a:endParaRPr i="1" sz="1200"/>
          </a:p>
        </p:txBody>
      </p:sp>
      <p:sp>
        <p:nvSpPr>
          <p:cNvPr id="210" name="Google Shape;210;p28"/>
          <p:cNvSpPr/>
          <p:nvPr/>
        </p:nvSpPr>
        <p:spPr>
          <a:xfrm>
            <a:off x="3677950" y="3163600"/>
            <a:ext cx="223200" cy="1362000"/>
          </a:xfrm>
          <a:prstGeom prst="rightBrace">
            <a:avLst>
              <a:gd fmla="val 50000" name="adj1"/>
              <a:gd fmla="val 50007" name="adj2"/>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cxnSp>
        <p:nvCxnSpPr>
          <p:cNvPr id="211" name="Google Shape;211;p28"/>
          <p:cNvCxnSpPr>
            <a:endCxn id="210" idx="1"/>
          </p:cNvCxnSpPr>
          <p:nvPr/>
        </p:nvCxnSpPr>
        <p:spPr>
          <a:xfrm rot="10800000">
            <a:off x="3901150" y="3844695"/>
            <a:ext cx="551700" cy="246600"/>
          </a:xfrm>
          <a:prstGeom prst="straightConnector1">
            <a:avLst/>
          </a:prstGeom>
          <a:noFill/>
          <a:ln cap="flat" cmpd="sng" w="19050">
            <a:solidFill>
              <a:srgbClr val="0000FF"/>
            </a:solidFill>
            <a:prstDash val="solid"/>
            <a:round/>
            <a:headEnd len="med" w="med" type="none"/>
            <a:tailEnd len="med" w="med" type="triangle"/>
          </a:ln>
        </p:spPr>
      </p:cxnSp>
      <p:cxnSp>
        <p:nvCxnSpPr>
          <p:cNvPr id="212" name="Google Shape;212;p28"/>
          <p:cNvCxnSpPr>
            <a:endCxn id="210" idx="1"/>
          </p:cNvCxnSpPr>
          <p:nvPr/>
        </p:nvCxnSpPr>
        <p:spPr>
          <a:xfrm rot="10800000">
            <a:off x="3901150" y="3844695"/>
            <a:ext cx="563700" cy="493200"/>
          </a:xfrm>
          <a:prstGeom prst="straightConnector1">
            <a:avLst/>
          </a:prstGeom>
          <a:noFill/>
          <a:ln cap="flat" cmpd="sng" w="19050">
            <a:solidFill>
              <a:srgbClr val="0000FF"/>
            </a:solidFill>
            <a:prstDash val="solid"/>
            <a:round/>
            <a:headEnd len="med" w="med" type="none"/>
            <a:tailEnd len="med" w="med" type="triangle"/>
          </a:ln>
        </p:spPr>
      </p:cxnSp>
      <p:cxnSp>
        <p:nvCxnSpPr>
          <p:cNvPr id="213" name="Google Shape;213;p28"/>
          <p:cNvCxnSpPr>
            <a:endCxn id="209" idx="3"/>
          </p:cNvCxnSpPr>
          <p:nvPr/>
        </p:nvCxnSpPr>
        <p:spPr>
          <a:xfrm rot="10800000">
            <a:off x="3619250" y="4795550"/>
            <a:ext cx="822000" cy="23700"/>
          </a:xfrm>
          <a:prstGeom prst="straightConnector1">
            <a:avLst/>
          </a:prstGeom>
          <a:noFill/>
          <a:ln cap="flat" cmpd="sng" w="19050">
            <a:solidFill>
              <a:srgbClr val="0000FF"/>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9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9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9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0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03"/>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0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0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0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0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0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0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0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1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1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12"/>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9"/>
          <p:cNvSpPr txBox="1"/>
          <p:nvPr/>
        </p:nvSpPr>
        <p:spPr>
          <a:xfrm>
            <a:off x="0" y="4792750"/>
            <a:ext cx="15987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Lato"/>
                <a:ea typeface="Lato"/>
                <a:cs typeface="Lato"/>
                <a:sym typeface="Lato"/>
              </a:rPr>
              <a:t>Austin Nelsen</a:t>
            </a:r>
            <a:endParaRPr sz="800">
              <a:latin typeface="Lato"/>
              <a:ea typeface="Lato"/>
              <a:cs typeface="Lato"/>
              <a:sym typeface="Lato"/>
            </a:endParaRPr>
          </a:p>
        </p:txBody>
      </p:sp>
      <p:sp>
        <p:nvSpPr>
          <p:cNvPr id="219" name="Google Shape;219;p2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20" name="Google Shape;220;p29"/>
          <p:cNvPicPr preferRelativeResize="0"/>
          <p:nvPr/>
        </p:nvPicPr>
        <p:blipFill>
          <a:blip r:embed="rId3">
            <a:alphaModFix/>
          </a:blip>
          <a:stretch>
            <a:fillRect/>
          </a:stretch>
        </p:blipFill>
        <p:spPr>
          <a:xfrm>
            <a:off x="8298800" y="4594800"/>
            <a:ext cx="548700" cy="548700"/>
          </a:xfrm>
          <a:prstGeom prst="rect">
            <a:avLst/>
          </a:prstGeom>
          <a:noFill/>
          <a:ln>
            <a:noFill/>
          </a:ln>
        </p:spPr>
      </p:pic>
      <p:sp>
        <p:nvSpPr>
          <p:cNvPr id="221" name="Google Shape;221;p29"/>
          <p:cNvSpPr txBox="1"/>
          <p:nvPr>
            <p:ph type="title"/>
          </p:nvPr>
        </p:nvSpPr>
        <p:spPr>
          <a:xfrm>
            <a:off x="729450" y="5334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Requirements for the DAQ System</a:t>
            </a:r>
            <a:endParaRPr/>
          </a:p>
        </p:txBody>
      </p:sp>
      <p:pic>
        <p:nvPicPr>
          <p:cNvPr id="222" name="Google Shape;222;p29"/>
          <p:cNvPicPr preferRelativeResize="0"/>
          <p:nvPr/>
        </p:nvPicPr>
        <p:blipFill>
          <a:blip r:embed="rId4">
            <a:alphaModFix/>
          </a:blip>
          <a:stretch>
            <a:fillRect/>
          </a:stretch>
        </p:blipFill>
        <p:spPr>
          <a:xfrm>
            <a:off x="7280628" y="4594801"/>
            <a:ext cx="1018178" cy="548700"/>
          </a:xfrm>
          <a:prstGeom prst="rect">
            <a:avLst/>
          </a:prstGeom>
          <a:noFill/>
          <a:ln>
            <a:noFill/>
          </a:ln>
        </p:spPr>
      </p:pic>
      <p:sp>
        <p:nvSpPr>
          <p:cNvPr id="223" name="Google Shape;223;p29"/>
          <p:cNvSpPr/>
          <p:nvPr/>
        </p:nvSpPr>
        <p:spPr>
          <a:xfrm>
            <a:off x="1598700" y="1367475"/>
            <a:ext cx="1880400" cy="777000"/>
          </a:xfrm>
          <a:prstGeom prst="rect">
            <a:avLst/>
          </a:prstGeom>
          <a:solidFill>
            <a:srgbClr val="FCE5CD"/>
          </a:solid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Lato"/>
                <a:ea typeface="Lato"/>
                <a:cs typeface="Lato"/>
                <a:sym typeface="Lato"/>
              </a:rPr>
              <a:t>High Precision → High Data Rate</a:t>
            </a:r>
            <a:endParaRPr b="1" sz="1600">
              <a:latin typeface="Lato"/>
              <a:ea typeface="Lato"/>
              <a:cs typeface="Lato"/>
              <a:sym typeface="Lato"/>
            </a:endParaRPr>
          </a:p>
        </p:txBody>
      </p:sp>
      <p:sp>
        <p:nvSpPr>
          <p:cNvPr id="224" name="Google Shape;224;p29"/>
          <p:cNvSpPr/>
          <p:nvPr/>
        </p:nvSpPr>
        <p:spPr>
          <a:xfrm>
            <a:off x="1598700" y="2542175"/>
            <a:ext cx="1880400" cy="777000"/>
          </a:xfrm>
          <a:prstGeom prst="rect">
            <a:avLst/>
          </a:prstGeom>
          <a:solidFill>
            <a:srgbClr val="FCE5CD"/>
          </a:solid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Lato"/>
                <a:ea typeface="Lato"/>
                <a:cs typeface="Lato"/>
                <a:sym typeface="Lato"/>
              </a:rPr>
              <a:t>High Voltage → No Copper Cables</a:t>
            </a:r>
            <a:endParaRPr b="1" sz="1600">
              <a:latin typeface="Lato"/>
              <a:ea typeface="Lato"/>
              <a:cs typeface="Lato"/>
              <a:sym typeface="Lato"/>
            </a:endParaRPr>
          </a:p>
        </p:txBody>
      </p:sp>
      <p:sp>
        <p:nvSpPr>
          <p:cNvPr id="225" name="Google Shape;225;p29"/>
          <p:cNvSpPr/>
          <p:nvPr/>
        </p:nvSpPr>
        <p:spPr>
          <a:xfrm>
            <a:off x="5400225" y="1367475"/>
            <a:ext cx="1880400" cy="777000"/>
          </a:xfrm>
          <a:prstGeom prst="rect">
            <a:avLst/>
          </a:prstGeom>
          <a:solidFill>
            <a:srgbClr val="D9EAD3"/>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Lato"/>
                <a:ea typeface="Lato"/>
                <a:cs typeface="Lato"/>
                <a:sym typeface="Lato"/>
              </a:rPr>
              <a:t>FPGA Programmable Logic</a:t>
            </a:r>
            <a:endParaRPr b="1" sz="1600">
              <a:latin typeface="Lato"/>
              <a:ea typeface="Lato"/>
              <a:cs typeface="Lato"/>
              <a:sym typeface="Lato"/>
            </a:endParaRPr>
          </a:p>
        </p:txBody>
      </p:sp>
      <p:sp>
        <p:nvSpPr>
          <p:cNvPr id="226" name="Google Shape;226;p29"/>
          <p:cNvSpPr/>
          <p:nvPr/>
        </p:nvSpPr>
        <p:spPr>
          <a:xfrm>
            <a:off x="1598700" y="3716875"/>
            <a:ext cx="1880400" cy="777000"/>
          </a:xfrm>
          <a:prstGeom prst="rect">
            <a:avLst/>
          </a:prstGeom>
          <a:solidFill>
            <a:srgbClr val="FCE5CD"/>
          </a:solid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Lato"/>
                <a:ea typeface="Lato"/>
                <a:cs typeface="Lato"/>
                <a:sym typeface="Lato"/>
              </a:rPr>
              <a:t>Timing Bias → Stable Synchronization (across 2 chassis)</a:t>
            </a:r>
            <a:endParaRPr b="1" sz="1300">
              <a:latin typeface="Lato"/>
              <a:ea typeface="Lato"/>
              <a:cs typeface="Lato"/>
              <a:sym typeface="Lato"/>
            </a:endParaRPr>
          </a:p>
        </p:txBody>
      </p:sp>
      <p:sp>
        <p:nvSpPr>
          <p:cNvPr id="227" name="Google Shape;227;p29"/>
          <p:cNvSpPr/>
          <p:nvPr/>
        </p:nvSpPr>
        <p:spPr>
          <a:xfrm>
            <a:off x="5400225" y="2542175"/>
            <a:ext cx="1880400" cy="777000"/>
          </a:xfrm>
          <a:prstGeom prst="rect">
            <a:avLst/>
          </a:prstGeom>
          <a:solidFill>
            <a:srgbClr val="D9EAD3"/>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Lato"/>
                <a:ea typeface="Lato"/>
                <a:cs typeface="Lato"/>
                <a:sym typeface="Lato"/>
              </a:rPr>
              <a:t>Fiber Optic Communication</a:t>
            </a:r>
            <a:endParaRPr b="1" sz="1600">
              <a:latin typeface="Lato"/>
              <a:ea typeface="Lato"/>
              <a:cs typeface="Lato"/>
              <a:sym typeface="Lato"/>
            </a:endParaRPr>
          </a:p>
        </p:txBody>
      </p:sp>
      <p:sp>
        <p:nvSpPr>
          <p:cNvPr id="228" name="Google Shape;228;p29"/>
          <p:cNvSpPr/>
          <p:nvPr/>
        </p:nvSpPr>
        <p:spPr>
          <a:xfrm>
            <a:off x="5400225" y="3716875"/>
            <a:ext cx="1880400" cy="777000"/>
          </a:xfrm>
          <a:prstGeom prst="rect">
            <a:avLst/>
          </a:prstGeom>
          <a:solidFill>
            <a:srgbClr val="D9EAD3"/>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Lato"/>
                <a:ea typeface="Lato"/>
                <a:cs typeface="Lato"/>
                <a:sym typeface="Lato"/>
              </a:rPr>
              <a:t>Custom Synchronization Routine</a:t>
            </a:r>
            <a:endParaRPr b="1" sz="1600">
              <a:latin typeface="Lato"/>
              <a:ea typeface="Lato"/>
              <a:cs typeface="Lato"/>
              <a:sym typeface="Lato"/>
            </a:endParaRPr>
          </a:p>
        </p:txBody>
      </p:sp>
      <p:sp>
        <p:nvSpPr>
          <p:cNvPr id="229" name="Google Shape;229;p29"/>
          <p:cNvSpPr/>
          <p:nvPr/>
        </p:nvSpPr>
        <p:spPr>
          <a:xfrm>
            <a:off x="3872500" y="1623825"/>
            <a:ext cx="1134300" cy="264300"/>
          </a:xfrm>
          <a:prstGeom prst="rightArrow">
            <a:avLst>
              <a:gd fmla="val 50000" name="adj1"/>
              <a:gd fmla="val 50000" name="adj2"/>
            </a:avLst>
          </a:prstGeom>
          <a:solidFill>
            <a:srgbClr val="CFE2F3"/>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30" name="Google Shape;230;p29"/>
          <p:cNvSpPr/>
          <p:nvPr/>
        </p:nvSpPr>
        <p:spPr>
          <a:xfrm>
            <a:off x="3872500" y="2798525"/>
            <a:ext cx="1134300" cy="264300"/>
          </a:xfrm>
          <a:prstGeom prst="rightArrow">
            <a:avLst>
              <a:gd fmla="val 50000" name="adj1"/>
              <a:gd fmla="val 50000" name="adj2"/>
            </a:avLst>
          </a:prstGeom>
          <a:solidFill>
            <a:srgbClr val="CFE2F3"/>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31" name="Google Shape;231;p29"/>
          <p:cNvSpPr/>
          <p:nvPr/>
        </p:nvSpPr>
        <p:spPr>
          <a:xfrm>
            <a:off x="3872500" y="3973225"/>
            <a:ext cx="1134300" cy="264300"/>
          </a:xfrm>
          <a:prstGeom prst="rightArrow">
            <a:avLst>
              <a:gd fmla="val 50000" name="adj1"/>
              <a:gd fmla="val 50000" name="adj2"/>
            </a:avLst>
          </a:prstGeom>
          <a:solidFill>
            <a:srgbClr val="CFE2F3"/>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232" name="Google Shape;232;p29"/>
          <p:cNvPicPr preferRelativeResize="0"/>
          <p:nvPr/>
        </p:nvPicPr>
        <p:blipFill>
          <a:blip r:embed="rId5">
            <a:alphaModFix/>
          </a:blip>
          <a:stretch>
            <a:fillRect/>
          </a:stretch>
        </p:blipFill>
        <p:spPr>
          <a:xfrm>
            <a:off x="7478650" y="1286225"/>
            <a:ext cx="939500" cy="939500"/>
          </a:xfrm>
          <a:prstGeom prst="rect">
            <a:avLst/>
          </a:prstGeom>
          <a:noFill/>
          <a:ln>
            <a:noFill/>
          </a:ln>
        </p:spPr>
      </p:pic>
      <p:pic>
        <p:nvPicPr>
          <p:cNvPr id="233" name="Google Shape;233;p29"/>
          <p:cNvPicPr preferRelativeResize="0"/>
          <p:nvPr/>
        </p:nvPicPr>
        <p:blipFill>
          <a:blip r:embed="rId6">
            <a:alphaModFix/>
          </a:blip>
          <a:stretch>
            <a:fillRect/>
          </a:stretch>
        </p:blipFill>
        <p:spPr>
          <a:xfrm>
            <a:off x="7280625" y="2605434"/>
            <a:ext cx="1863376" cy="731742"/>
          </a:xfrm>
          <a:prstGeom prst="rect">
            <a:avLst/>
          </a:prstGeom>
          <a:noFill/>
          <a:ln>
            <a:noFill/>
          </a:ln>
        </p:spPr>
      </p:pic>
      <p:pic>
        <p:nvPicPr>
          <p:cNvPr id="234" name="Google Shape;234;p29"/>
          <p:cNvPicPr preferRelativeResize="0"/>
          <p:nvPr/>
        </p:nvPicPr>
        <p:blipFill>
          <a:blip r:embed="rId7">
            <a:alphaModFix/>
          </a:blip>
          <a:stretch>
            <a:fillRect/>
          </a:stretch>
        </p:blipFill>
        <p:spPr>
          <a:xfrm>
            <a:off x="7478648" y="3605796"/>
            <a:ext cx="1079200" cy="9991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30"/>
          <p:cNvPicPr preferRelativeResize="0"/>
          <p:nvPr/>
        </p:nvPicPr>
        <p:blipFill>
          <a:blip r:embed="rId3">
            <a:alphaModFix/>
          </a:blip>
          <a:stretch>
            <a:fillRect/>
          </a:stretch>
        </p:blipFill>
        <p:spPr>
          <a:xfrm>
            <a:off x="4434213" y="2442949"/>
            <a:ext cx="4488564" cy="1847050"/>
          </a:xfrm>
          <a:prstGeom prst="rect">
            <a:avLst/>
          </a:prstGeom>
          <a:noFill/>
          <a:ln>
            <a:noFill/>
          </a:ln>
        </p:spPr>
      </p:pic>
      <p:pic>
        <p:nvPicPr>
          <p:cNvPr id="240" name="Google Shape;240;p30"/>
          <p:cNvPicPr preferRelativeResize="0"/>
          <p:nvPr/>
        </p:nvPicPr>
        <p:blipFill rotWithShape="1">
          <a:blip r:embed="rId4">
            <a:alphaModFix/>
          </a:blip>
          <a:srcRect b="6399" l="12192" r="3837" t="52892"/>
          <a:stretch/>
        </p:blipFill>
        <p:spPr>
          <a:xfrm>
            <a:off x="4001325" y="3227078"/>
            <a:ext cx="623100" cy="404447"/>
          </a:xfrm>
          <a:prstGeom prst="rect">
            <a:avLst/>
          </a:prstGeom>
          <a:noFill/>
          <a:ln>
            <a:noFill/>
          </a:ln>
        </p:spPr>
      </p:pic>
      <p:sp>
        <p:nvSpPr>
          <p:cNvPr id="241" name="Google Shape;241;p30"/>
          <p:cNvSpPr/>
          <p:nvPr/>
        </p:nvSpPr>
        <p:spPr>
          <a:xfrm>
            <a:off x="6503200" y="2450300"/>
            <a:ext cx="384900" cy="535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42" name="Google Shape;242;p30"/>
          <p:cNvSpPr/>
          <p:nvPr/>
        </p:nvSpPr>
        <p:spPr>
          <a:xfrm>
            <a:off x="5822175" y="2450300"/>
            <a:ext cx="384900" cy="535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43" name="Google Shape;243;p30"/>
          <p:cNvSpPr/>
          <p:nvPr/>
        </p:nvSpPr>
        <p:spPr>
          <a:xfrm>
            <a:off x="6118300" y="3207525"/>
            <a:ext cx="623100" cy="635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44" name="Google Shape;244;p30"/>
          <p:cNvSpPr/>
          <p:nvPr/>
        </p:nvSpPr>
        <p:spPr>
          <a:xfrm>
            <a:off x="8536300" y="2473300"/>
            <a:ext cx="443400" cy="17508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45" name="Google Shape;245;p30"/>
          <p:cNvSpPr txBox="1"/>
          <p:nvPr/>
        </p:nvSpPr>
        <p:spPr>
          <a:xfrm>
            <a:off x="0" y="4792750"/>
            <a:ext cx="15987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Lato"/>
                <a:ea typeface="Lato"/>
                <a:cs typeface="Lato"/>
                <a:sym typeface="Lato"/>
              </a:rPr>
              <a:t>Austin Nelsen</a:t>
            </a:r>
            <a:endParaRPr sz="800">
              <a:latin typeface="Lato"/>
              <a:ea typeface="Lato"/>
              <a:cs typeface="Lato"/>
              <a:sym typeface="Lato"/>
            </a:endParaRPr>
          </a:p>
        </p:txBody>
      </p:sp>
      <p:sp>
        <p:nvSpPr>
          <p:cNvPr id="246" name="Google Shape;246;p3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47" name="Google Shape;247;p30"/>
          <p:cNvPicPr preferRelativeResize="0"/>
          <p:nvPr/>
        </p:nvPicPr>
        <p:blipFill>
          <a:blip r:embed="rId5">
            <a:alphaModFix/>
          </a:blip>
          <a:stretch>
            <a:fillRect/>
          </a:stretch>
        </p:blipFill>
        <p:spPr>
          <a:xfrm>
            <a:off x="8298800" y="4594800"/>
            <a:ext cx="548700" cy="548700"/>
          </a:xfrm>
          <a:prstGeom prst="rect">
            <a:avLst/>
          </a:prstGeom>
          <a:noFill/>
          <a:ln>
            <a:noFill/>
          </a:ln>
        </p:spPr>
      </p:pic>
      <p:sp>
        <p:nvSpPr>
          <p:cNvPr id="248" name="Google Shape;248;p30"/>
          <p:cNvSpPr txBox="1"/>
          <p:nvPr>
            <p:ph type="title"/>
          </p:nvPr>
        </p:nvSpPr>
        <p:spPr>
          <a:xfrm>
            <a:off x="727650" y="5334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Collection: High Level</a:t>
            </a:r>
            <a:endParaRPr/>
          </a:p>
        </p:txBody>
      </p:sp>
      <p:pic>
        <p:nvPicPr>
          <p:cNvPr id="249" name="Google Shape;249;p30"/>
          <p:cNvPicPr preferRelativeResize="0"/>
          <p:nvPr/>
        </p:nvPicPr>
        <p:blipFill>
          <a:blip r:embed="rId6">
            <a:alphaModFix/>
          </a:blip>
          <a:stretch>
            <a:fillRect/>
          </a:stretch>
        </p:blipFill>
        <p:spPr>
          <a:xfrm>
            <a:off x="7280628" y="4594801"/>
            <a:ext cx="1018178" cy="548700"/>
          </a:xfrm>
          <a:prstGeom prst="rect">
            <a:avLst/>
          </a:prstGeom>
          <a:noFill/>
          <a:ln>
            <a:noFill/>
          </a:ln>
        </p:spPr>
      </p:pic>
      <p:pic>
        <p:nvPicPr>
          <p:cNvPr id="250" name="Google Shape;250;p30"/>
          <p:cNvPicPr preferRelativeResize="0"/>
          <p:nvPr/>
        </p:nvPicPr>
        <p:blipFill>
          <a:blip r:embed="rId7">
            <a:alphaModFix/>
          </a:blip>
          <a:stretch>
            <a:fillRect/>
          </a:stretch>
        </p:blipFill>
        <p:spPr>
          <a:xfrm>
            <a:off x="7432025" y="900725"/>
            <a:ext cx="1720275" cy="1671025"/>
          </a:xfrm>
          <a:prstGeom prst="rect">
            <a:avLst/>
          </a:prstGeom>
          <a:noFill/>
          <a:ln>
            <a:noFill/>
          </a:ln>
        </p:spPr>
      </p:pic>
      <p:pic>
        <p:nvPicPr>
          <p:cNvPr id="251" name="Google Shape;251;p30"/>
          <p:cNvPicPr preferRelativeResize="0"/>
          <p:nvPr/>
        </p:nvPicPr>
        <p:blipFill rotWithShape="1">
          <a:blip r:embed="rId8">
            <a:alphaModFix/>
          </a:blip>
          <a:srcRect b="-493" l="20947" r="41090" t="12349"/>
          <a:stretch/>
        </p:blipFill>
        <p:spPr>
          <a:xfrm rot="-5400000">
            <a:off x="5441949" y="192302"/>
            <a:ext cx="719424" cy="2227323"/>
          </a:xfrm>
          <a:prstGeom prst="rect">
            <a:avLst/>
          </a:prstGeom>
          <a:noFill/>
          <a:ln>
            <a:noFill/>
          </a:ln>
        </p:spPr>
      </p:pic>
      <p:cxnSp>
        <p:nvCxnSpPr>
          <p:cNvPr id="252" name="Google Shape;252;p30"/>
          <p:cNvCxnSpPr>
            <a:stCxn id="251" idx="2"/>
          </p:cNvCxnSpPr>
          <p:nvPr/>
        </p:nvCxnSpPr>
        <p:spPr>
          <a:xfrm flipH="1" rot="10800000">
            <a:off x="6915323" y="1299663"/>
            <a:ext cx="563700" cy="6300"/>
          </a:xfrm>
          <a:prstGeom prst="straightConnector1">
            <a:avLst/>
          </a:prstGeom>
          <a:noFill/>
          <a:ln cap="flat" cmpd="sng" w="19050">
            <a:solidFill>
              <a:srgbClr val="FF0000"/>
            </a:solidFill>
            <a:prstDash val="solid"/>
            <a:round/>
            <a:headEnd len="med" w="med" type="none"/>
            <a:tailEnd len="med" w="med" type="triangle"/>
          </a:ln>
        </p:spPr>
      </p:cxnSp>
      <p:pic>
        <p:nvPicPr>
          <p:cNvPr id="253" name="Google Shape;253;p30"/>
          <p:cNvPicPr preferRelativeResize="0"/>
          <p:nvPr/>
        </p:nvPicPr>
        <p:blipFill rotWithShape="1">
          <a:blip r:embed="rId9">
            <a:alphaModFix/>
          </a:blip>
          <a:srcRect b="83783" l="0" r="12033" t="0"/>
          <a:stretch/>
        </p:blipFill>
        <p:spPr>
          <a:xfrm>
            <a:off x="2417050" y="4289988"/>
            <a:ext cx="4863576" cy="474436"/>
          </a:xfrm>
          <a:prstGeom prst="rect">
            <a:avLst/>
          </a:prstGeom>
          <a:noFill/>
          <a:ln>
            <a:noFill/>
          </a:ln>
        </p:spPr>
      </p:pic>
      <p:sp>
        <p:nvSpPr>
          <p:cNvPr id="254" name="Google Shape;254;p30"/>
          <p:cNvSpPr/>
          <p:nvPr/>
        </p:nvSpPr>
        <p:spPr>
          <a:xfrm>
            <a:off x="3838075" y="4231875"/>
            <a:ext cx="865500" cy="5688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55" name="Google Shape;255;p30"/>
          <p:cNvSpPr/>
          <p:nvPr/>
        </p:nvSpPr>
        <p:spPr>
          <a:xfrm>
            <a:off x="6415125" y="4231875"/>
            <a:ext cx="865500" cy="5688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56" name="Google Shape;256;p30"/>
          <p:cNvSpPr/>
          <p:nvPr/>
        </p:nvSpPr>
        <p:spPr>
          <a:xfrm>
            <a:off x="2417050" y="4242825"/>
            <a:ext cx="978300" cy="5688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57" name="Google Shape;257;p30"/>
          <p:cNvGrpSpPr/>
          <p:nvPr/>
        </p:nvGrpSpPr>
        <p:grpSpPr>
          <a:xfrm>
            <a:off x="5720086" y="2012107"/>
            <a:ext cx="563695" cy="393504"/>
            <a:chOff x="2636425" y="733775"/>
            <a:chExt cx="5914950" cy="4362575"/>
          </a:xfrm>
        </p:grpSpPr>
        <p:cxnSp>
          <p:nvCxnSpPr>
            <p:cNvPr id="258" name="Google Shape;258;p30"/>
            <p:cNvCxnSpPr/>
            <p:nvPr/>
          </p:nvCxnSpPr>
          <p:spPr>
            <a:xfrm>
              <a:off x="2636425" y="4120450"/>
              <a:ext cx="1399500" cy="975900"/>
            </a:xfrm>
            <a:prstGeom prst="straightConnector1">
              <a:avLst/>
            </a:prstGeom>
            <a:noFill/>
            <a:ln cap="flat" cmpd="sng" w="19050">
              <a:solidFill>
                <a:srgbClr val="9900FF"/>
              </a:solidFill>
              <a:prstDash val="solid"/>
              <a:round/>
              <a:headEnd len="med" w="med" type="none"/>
              <a:tailEnd len="med" w="med" type="none"/>
            </a:ln>
          </p:spPr>
        </p:cxnSp>
        <p:cxnSp>
          <p:nvCxnSpPr>
            <p:cNvPr id="259" name="Google Shape;259;p30"/>
            <p:cNvCxnSpPr/>
            <p:nvPr/>
          </p:nvCxnSpPr>
          <p:spPr>
            <a:xfrm rot="10800000">
              <a:off x="4035775" y="3885300"/>
              <a:ext cx="0" cy="1199400"/>
            </a:xfrm>
            <a:prstGeom prst="straightConnector1">
              <a:avLst/>
            </a:prstGeom>
            <a:noFill/>
            <a:ln cap="flat" cmpd="sng" w="19050">
              <a:solidFill>
                <a:srgbClr val="9900FF"/>
              </a:solidFill>
              <a:prstDash val="solid"/>
              <a:round/>
              <a:headEnd len="med" w="med" type="none"/>
              <a:tailEnd len="med" w="med" type="none"/>
            </a:ln>
          </p:spPr>
        </p:cxnSp>
        <p:cxnSp>
          <p:nvCxnSpPr>
            <p:cNvPr id="260" name="Google Shape;260;p30"/>
            <p:cNvCxnSpPr/>
            <p:nvPr/>
          </p:nvCxnSpPr>
          <p:spPr>
            <a:xfrm>
              <a:off x="4047525" y="3897025"/>
              <a:ext cx="493800" cy="0"/>
            </a:xfrm>
            <a:prstGeom prst="straightConnector1">
              <a:avLst/>
            </a:prstGeom>
            <a:noFill/>
            <a:ln cap="flat" cmpd="sng" w="19050">
              <a:solidFill>
                <a:srgbClr val="9900FF"/>
              </a:solidFill>
              <a:prstDash val="solid"/>
              <a:round/>
              <a:headEnd len="med" w="med" type="none"/>
              <a:tailEnd len="med" w="med" type="none"/>
            </a:ln>
          </p:spPr>
        </p:cxnSp>
        <p:cxnSp>
          <p:nvCxnSpPr>
            <p:cNvPr id="261" name="Google Shape;261;p30"/>
            <p:cNvCxnSpPr/>
            <p:nvPr/>
          </p:nvCxnSpPr>
          <p:spPr>
            <a:xfrm rot="10800000">
              <a:off x="4517975" y="2579950"/>
              <a:ext cx="11700" cy="1305300"/>
            </a:xfrm>
            <a:prstGeom prst="straightConnector1">
              <a:avLst/>
            </a:prstGeom>
            <a:noFill/>
            <a:ln cap="flat" cmpd="sng" w="19050">
              <a:solidFill>
                <a:srgbClr val="9900FF"/>
              </a:solidFill>
              <a:prstDash val="solid"/>
              <a:round/>
              <a:headEnd len="med" w="med" type="none"/>
              <a:tailEnd len="med" w="med" type="none"/>
            </a:ln>
          </p:spPr>
        </p:cxnSp>
        <p:cxnSp>
          <p:nvCxnSpPr>
            <p:cNvPr id="262" name="Google Shape;262;p30"/>
            <p:cNvCxnSpPr/>
            <p:nvPr/>
          </p:nvCxnSpPr>
          <p:spPr>
            <a:xfrm flipH="1" rot="10800000">
              <a:off x="4517900" y="733775"/>
              <a:ext cx="1399500" cy="1846200"/>
            </a:xfrm>
            <a:prstGeom prst="straightConnector1">
              <a:avLst/>
            </a:prstGeom>
            <a:noFill/>
            <a:ln cap="flat" cmpd="sng" w="19050">
              <a:solidFill>
                <a:srgbClr val="9900FF"/>
              </a:solidFill>
              <a:prstDash val="solid"/>
              <a:round/>
              <a:headEnd len="med" w="med" type="none"/>
              <a:tailEnd len="med" w="med" type="none"/>
            </a:ln>
          </p:spPr>
        </p:cxnSp>
        <p:cxnSp>
          <p:nvCxnSpPr>
            <p:cNvPr id="263" name="Google Shape;263;p30"/>
            <p:cNvCxnSpPr/>
            <p:nvPr/>
          </p:nvCxnSpPr>
          <p:spPr>
            <a:xfrm>
              <a:off x="5917250" y="745525"/>
              <a:ext cx="0" cy="2046000"/>
            </a:xfrm>
            <a:prstGeom prst="straightConnector1">
              <a:avLst/>
            </a:prstGeom>
            <a:noFill/>
            <a:ln cap="flat" cmpd="sng" w="19050">
              <a:solidFill>
                <a:srgbClr val="9900FF"/>
              </a:solidFill>
              <a:prstDash val="solid"/>
              <a:round/>
              <a:headEnd len="med" w="med" type="none"/>
              <a:tailEnd len="med" w="med" type="none"/>
            </a:ln>
          </p:spPr>
        </p:cxnSp>
        <p:cxnSp>
          <p:nvCxnSpPr>
            <p:cNvPr id="264" name="Google Shape;264;p30"/>
            <p:cNvCxnSpPr/>
            <p:nvPr/>
          </p:nvCxnSpPr>
          <p:spPr>
            <a:xfrm>
              <a:off x="5905500" y="2791650"/>
              <a:ext cx="482100" cy="0"/>
            </a:xfrm>
            <a:prstGeom prst="straightConnector1">
              <a:avLst/>
            </a:prstGeom>
            <a:noFill/>
            <a:ln cap="flat" cmpd="sng" w="19050">
              <a:solidFill>
                <a:srgbClr val="9900FF"/>
              </a:solidFill>
              <a:prstDash val="solid"/>
              <a:round/>
              <a:headEnd len="med" w="med" type="none"/>
              <a:tailEnd len="med" w="med" type="none"/>
            </a:ln>
          </p:spPr>
        </p:cxnSp>
        <p:cxnSp>
          <p:nvCxnSpPr>
            <p:cNvPr id="265" name="Google Shape;265;p30"/>
            <p:cNvCxnSpPr/>
            <p:nvPr/>
          </p:nvCxnSpPr>
          <p:spPr>
            <a:xfrm>
              <a:off x="6399400" y="2779900"/>
              <a:ext cx="0" cy="576300"/>
            </a:xfrm>
            <a:prstGeom prst="straightConnector1">
              <a:avLst/>
            </a:prstGeom>
            <a:noFill/>
            <a:ln cap="flat" cmpd="sng" w="19050">
              <a:solidFill>
                <a:srgbClr val="9900FF"/>
              </a:solidFill>
              <a:prstDash val="solid"/>
              <a:round/>
              <a:headEnd len="med" w="med" type="none"/>
              <a:tailEnd len="med" w="med" type="none"/>
            </a:ln>
          </p:spPr>
        </p:cxnSp>
        <p:cxnSp>
          <p:nvCxnSpPr>
            <p:cNvPr id="266" name="Google Shape;266;p30"/>
            <p:cNvCxnSpPr/>
            <p:nvPr/>
          </p:nvCxnSpPr>
          <p:spPr>
            <a:xfrm>
              <a:off x="6387625" y="3356100"/>
              <a:ext cx="1434600" cy="999600"/>
            </a:xfrm>
            <a:prstGeom prst="straightConnector1">
              <a:avLst/>
            </a:prstGeom>
            <a:noFill/>
            <a:ln cap="flat" cmpd="sng" w="19050">
              <a:solidFill>
                <a:srgbClr val="9900FF"/>
              </a:solidFill>
              <a:prstDash val="solid"/>
              <a:round/>
              <a:headEnd len="med" w="med" type="none"/>
              <a:tailEnd len="med" w="med" type="none"/>
            </a:ln>
          </p:spPr>
        </p:cxnSp>
        <p:cxnSp>
          <p:nvCxnSpPr>
            <p:cNvPr id="267" name="Google Shape;267;p30"/>
            <p:cNvCxnSpPr/>
            <p:nvPr/>
          </p:nvCxnSpPr>
          <p:spPr>
            <a:xfrm rot="10800000">
              <a:off x="7834025" y="3355975"/>
              <a:ext cx="0" cy="987900"/>
            </a:xfrm>
            <a:prstGeom prst="straightConnector1">
              <a:avLst/>
            </a:prstGeom>
            <a:noFill/>
            <a:ln cap="flat" cmpd="sng" w="19050">
              <a:solidFill>
                <a:srgbClr val="9900FF"/>
              </a:solidFill>
              <a:prstDash val="solid"/>
              <a:round/>
              <a:headEnd len="med" w="med" type="none"/>
              <a:tailEnd len="med" w="med" type="none"/>
            </a:ln>
          </p:spPr>
        </p:cxnSp>
        <p:cxnSp>
          <p:nvCxnSpPr>
            <p:cNvPr id="268" name="Google Shape;268;p30"/>
            <p:cNvCxnSpPr/>
            <p:nvPr/>
          </p:nvCxnSpPr>
          <p:spPr>
            <a:xfrm flipH="1" rot="10800000">
              <a:off x="7845775" y="3356150"/>
              <a:ext cx="705600" cy="11700"/>
            </a:xfrm>
            <a:prstGeom prst="straightConnector1">
              <a:avLst/>
            </a:prstGeom>
            <a:noFill/>
            <a:ln cap="flat" cmpd="sng" w="19050">
              <a:solidFill>
                <a:srgbClr val="9900FF"/>
              </a:solidFill>
              <a:prstDash val="solid"/>
              <a:round/>
              <a:headEnd len="med" w="med" type="none"/>
              <a:tailEnd len="med" w="med" type="none"/>
            </a:ln>
          </p:spPr>
        </p:cxnSp>
      </p:grpSp>
      <p:sp>
        <p:nvSpPr>
          <p:cNvPr id="269" name="Google Shape;269;p30"/>
          <p:cNvSpPr/>
          <p:nvPr/>
        </p:nvSpPr>
        <p:spPr>
          <a:xfrm>
            <a:off x="220500" y="1374900"/>
            <a:ext cx="1157700" cy="637200"/>
          </a:xfrm>
          <a:prstGeom prst="roundRect">
            <a:avLst>
              <a:gd fmla="val 16667" name="adj"/>
            </a:avLst>
          </a:prstGeom>
          <a:solidFill>
            <a:srgbClr val="CFE2F3"/>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Raw signals received by ADCs</a:t>
            </a:r>
            <a:endParaRPr sz="1200">
              <a:latin typeface="Lato"/>
              <a:ea typeface="Lato"/>
              <a:cs typeface="Lato"/>
              <a:sym typeface="Lato"/>
            </a:endParaRPr>
          </a:p>
        </p:txBody>
      </p:sp>
      <p:sp>
        <p:nvSpPr>
          <p:cNvPr id="270" name="Google Shape;270;p30"/>
          <p:cNvSpPr txBox="1"/>
          <p:nvPr/>
        </p:nvSpPr>
        <p:spPr>
          <a:xfrm>
            <a:off x="4412275" y="2832000"/>
            <a:ext cx="1268400" cy="515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 sz="1000">
                <a:solidFill>
                  <a:schemeClr val="accent1"/>
                </a:solidFill>
                <a:latin typeface="Lato"/>
                <a:ea typeface="Lato"/>
                <a:cs typeface="Lato"/>
                <a:sym typeface="Lato"/>
              </a:rPr>
              <a:t>250 Mega Samples</a:t>
            </a:r>
            <a:endParaRPr b="1" i="1" sz="1000">
              <a:solidFill>
                <a:schemeClr val="accent1"/>
              </a:solidFill>
              <a:latin typeface="Lato"/>
              <a:ea typeface="Lato"/>
              <a:cs typeface="Lato"/>
              <a:sym typeface="Lato"/>
            </a:endParaRPr>
          </a:p>
          <a:p>
            <a:pPr indent="0" lvl="0" marL="0" rtl="0" algn="ctr">
              <a:lnSpc>
                <a:spcPct val="115000"/>
              </a:lnSpc>
              <a:spcBef>
                <a:spcPts val="0"/>
              </a:spcBef>
              <a:spcAft>
                <a:spcPts val="0"/>
              </a:spcAft>
              <a:buNone/>
            </a:pPr>
            <a:r>
              <a:rPr b="1" i="1" lang="en" sz="1000">
                <a:solidFill>
                  <a:schemeClr val="accent1"/>
                </a:solidFill>
                <a:latin typeface="Lato"/>
                <a:ea typeface="Lato"/>
                <a:cs typeface="Lato"/>
                <a:sym typeface="Lato"/>
              </a:rPr>
              <a:t>14-bit digitizer</a:t>
            </a:r>
            <a:endParaRPr b="1" i="1" sz="1000"/>
          </a:p>
        </p:txBody>
      </p:sp>
      <p:sp>
        <p:nvSpPr>
          <p:cNvPr id="271" name="Google Shape;271;p30"/>
          <p:cNvSpPr/>
          <p:nvPr/>
        </p:nvSpPr>
        <p:spPr>
          <a:xfrm>
            <a:off x="1598700" y="1374900"/>
            <a:ext cx="1217700" cy="637200"/>
          </a:xfrm>
          <a:prstGeom prst="roundRect">
            <a:avLst>
              <a:gd fmla="val 16667" name="adj"/>
            </a:avLst>
          </a:prstGeom>
          <a:solidFill>
            <a:srgbClr val="CFE2F3"/>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Copy of sample made</a:t>
            </a:r>
            <a:r>
              <a:rPr baseline="30000" lang="en" sz="1200">
                <a:latin typeface="Lato"/>
                <a:ea typeface="Lato"/>
                <a:cs typeface="Lato"/>
                <a:sym typeface="Lato"/>
              </a:rPr>
              <a:t>*</a:t>
            </a:r>
            <a:endParaRPr baseline="30000" sz="1200">
              <a:latin typeface="Lato"/>
              <a:ea typeface="Lato"/>
              <a:cs typeface="Lato"/>
              <a:sym typeface="Lato"/>
            </a:endParaRPr>
          </a:p>
        </p:txBody>
      </p:sp>
      <p:cxnSp>
        <p:nvCxnSpPr>
          <p:cNvPr id="272" name="Google Shape;272;p30"/>
          <p:cNvCxnSpPr>
            <a:stCxn id="269" idx="3"/>
            <a:endCxn id="271" idx="1"/>
          </p:cNvCxnSpPr>
          <p:nvPr/>
        </p:nvCxnSpPr>
        <p:spPr>
          <a:xfrm>
            <a:off x="1378200" y="1693500"/>
            <a:ext cx="220500" cy="0"/>
          </a:xfrm>
          <a:prstGeom prst="straightConnector1">
            <a:avLst/>
          </a:prstGeom>
          <a:noFill/>
          <a:ln cap="flat" cmpd="sng" w="19050">
            <a:solidFill>
              <a:srgbClr val="0000FF"/>
            </a:solidFill>
            <a:prstDash val="solid"/>
            <a:round/>
            <a:headEnd len="med" w="med" type="none"/>
            <a:tailEnd len="med" w="med" type="triangle"/>
          </a:ln>
        </p:spPr>
      </p:cxnSp>
      <p:sp>
        <p:nvSpPr>
          <p:cNvPr id="273" name="Google Shape;273;p30"/>
          <p:cNvSpPr/>
          <p:nvPr/>
        </p:nvSpPr>
        <p:spPr>
          <a:xfrm>
            <a:off x="1771950" y="3057700"/>
            <a:ext cx="871200" cy="453600"/>
          </a:xfrm>
          <a:prstGeom prst="roundRect">
            <a:avLst>
              <a:gd fmla="val 16667" name="adj"/>
            </a:avLst>
          </a:prstGeom>
          <a:solidFill>
            <a:srgbClr val="CFE2F3"/>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latin typeface="Lato"/>
                <a:ea typeface="Lato"/>
                <a:cs typeface="Lato"/>
                <a:sym typeface="Lato"/>
              </a:rPr>
              <a:t>One goes to ring buffer</a:t>
            </a:r>
            <a:endParaRPr baseline="30000" i="1" sz="1000">
              <a:latin typeface="Lato"/>
              <a:ea typeface="Lato"/>
              <a:cs typeface="Lato"/>
              <a:sym typeface="Lato"/>
            </a:endParaRPr>
          </a:p>
        </p:txBody>
      </p:sp>
      <p:sp>
        <p:nvSpPr>
          <p:cNvPr id="274" name="Google Shape;274;p30"/>
          <p:cNvSpPr/>
          <p:nvPr/>
        </p:nvSpPr>
        <p:spPr>
          <a:xfrm>
            <a:off x="1771950" y="2428913"/>
            <a:ext cx="871200" cy="453600"/>
          </a:xfrm>
          <a:prstGeom prst="roundRect">
            <a:avLst>
              <a:gd fmla="val 16667" name="adj"/>
            </a:avLst>
          </a:prstGeom>
          <a:solidFill>
            <a:srgbClr val="CFE2F3"/>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latin typeface="Lato"/>
                <a:ea typeface="Lato"/>
                <a:cs typeface="Lato"/>
                <a:sym typeface="Lato"/>
              </a:rPr>
              <a:t>Other goes to filter</a:t>
            </a:r>
            <a:endParaRPr baseline="30000" i="1" sz="1000">
              <a:latin typeface="Lato"/>
              <a:ea typeface="Lato"/>
              <a:cs typeface="Lato"/>
              <a:sym typeface="Lato"/>
            </a:endParaRPr>
          </a:p>
        </p:txBody>
      </p:sp>
      <p:cxnSp>
        <p:nvCxnSpPr>
          <p:cNvPr id="275" name="Google Shape;275;p30"/>
          <p:cNvCxnSpPr>
            <a:stCxn id="274" idx="3"/>
            <a:endCxn id="242" idx="1"/>
          </p:cNvCxnSpPr>
          <p:nvPr/>
        </p:nvCxnSpPr>
        <p:spPr>
          <a:xfrm>
            <a:off x="2643150" y="2655713"/>
            <a:ext cx="3179100" cy="62100"/>
          </a:xfrm>
          <a:prstGeom prst="straightConnector1">
            <a:avLst/>
          </a:prstGeom>
          <a:noFill/>
          <a:ln cap="flat" cmpd="sng" w="19050">
            <a:solidFill>
              <a:srgbClr val="0000FF"/>
            </a:solidFill>
            <a:prstDash val="solid"/>
            <a:round/>
            <a:headEnd len="med" w="med" type="none"/>
            <a:tailEnd len="med" w="med" type="triangle"/>
          </a:ln>
        </p:spPr>
      </p:cxnSp>
      <p:cxnSp>
        <p:nvCxnSpPr>
          <p:cNvPr id="276" name="Google Shape;276;p30"/>
          <p:cNvCxnSpPr>
            <a:stCxn id="273" idx="3"/>
            <a:endCxn id="243" idx="1"/>
          </p:cNvCxnSpPr>
          <p:nvPr/>
        </p:nvCxnSpPr>
        <p:spPr>
          <a:xfrm>
            <a:off x="2643150" y="3284500"/>
            <a:ext cx="3475200" cy="240900"/>
          </a:xfrm>
          <a:prstGeom prst="straightConnector1">
            <a:avLst/>
          </a:prstGeom>
          <a:noFill/>
          <a:ln cap="flat" cmpd="sng" w="19050">
            <a:solidFill>
              <a:srgbClr val="0000FF"/>
            </a:solidFill>
            <a:prstDash val="solid"/>
            <a:round/>
            <a:headEnd len="med" w="med" type="none"/>
            <a:tailEnd len="med" w="med" type="triangle"/>
          </a:ln>
        </p:spPr>
      </p:cxnSp>
      <p:sp>
        <p:nvSpPr>
          <p:cNvPr id="277" name="Google Shape;277;p30"/>
          <p:cNvSpPr/>
          <p:nvPr/>
        </p:nvSpPr>
        <p:spPr>
          <a:xfrm>
            <a:off x="3036900" y="1374900"/>
            <a:ext cx="1217700" cy="637200"/>
          </a:xfrm>
          <a:prstGeom prst="roundRect">
            <a:avLst>
              <a:gd fmla="val 16667" name="adj"/>
            </a:avLst>
          </a:prstGeom>
          <a:solidFill>
            <a:srgbClr val="CFE2F3"/>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Filter output goes to logic</a:t>
            </a:r>
            <a:endParaRPr baseline="30000" sz="1200">
              <a:latin typeface="Lato"/>
              <a:ea typeface="Lato"/>
              <a:cs typeface="Lato"/>
              <a:sym typeface="Lato"/>
            </a:endParaRPr>
          </a:p>
        </p:txBody>
      </p:sp>
      <p:cxnSp>
        <p:nvCxnSpPr>
          <p:cNvPr id="278" name="Google Shape;278;p30"/>
          <p:cNvCxnSpPr>
            <a:stCxn id="271" idx="3"/>
            <a:endCxn id="277" idx="1"/>
          </p:cNvCxnSpPr>
          <p:nvPr/>
        </p:nvCxnSpPr>
        <p:spPr>
          <a:xfrm>
            <a:off x="2816400" y="1693500"/>
            <a:ext cx="220500" cy="0"/>
          </a:xfrm>
          <a:prstGeom prst="straightConnector1">
            <a:avLst/>
          </a:prstGeom>
          <a:noFill/>
          <a:ln cap="flat" cmpd="sng" w="19050">
            <a:solidFill>
              <a:srgbClr val="0000FF"/>
            </a:solidFill>
            <a:prstDash val="solid"/>
            <a:round/>
            <a:headEnd len="med" w="med" type="none"/>
            <a:tailEnd len="med" w="med" type="triangle"/>
          </a:ln>
        </p:spPr>
      </p:cxnSp>
      <p:cxnSp>
        <p:nvCxnSpPr>
          <p:cNvPr id="279" name="Google Shape;279;p30"/>
          <p:cNvCxnSpPr>
            <a:stCxn id="277" idx="3"/>
            <a:endCxn id="241" idx="1"/>
          </p:cNvCxnSpPr>
          <p:nvPr/>
        </p:nvCxnSpPr>
        <p:spPr>
          <a:xfrm>
            <a:off x="4254600" y="1693500"/>
            <a:ext cx="2248500" cy="1024500"/>
          </a:xfrm>
          <a:prstGeom prst="straightConnector1">
            <a:avLst/>
          </a:prstGeom>
          <a:noFill/>
          <a:ln cap="flat" cmpd="sng" w="19050">
            <a:solidFill>
              <a:srgbClr val="0000FF"/>
            </a:solidFill>
            <a:prstDash val="solid"/>
            <a:round/>
            <a:headEnd len="med" w="med" type="none"/>
            <a:tailEnd len="med" w="med" type="triangle"/>
          </a:ln>
        </p:spPr>
      </p:cxnSp>
      <p:sp>
        <p:nvSpPr>
          <p:cNvPr id="280" name="Google Shape;280;p30"/>
          <p:cNvSpPr/>
          <p:nvPr/>
        </p:nvSpPr>
        <p:spPr>
          <a:xfrm>
            <a:off x="3036900" y="2194800"/>
            <a:ext cx="1217700" cy="637200"/>
          </a:xfrm>
          <a:prstGeom prst="roundRect">
            <a:avLst>
              <a:gd fmla="val 16667" name="adj"/>
            </a:avLst>
          </a:prstGeom>
          <a:solidFill>
            <a:srgbClr val="CFE2F3"/>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a:t>
            </a:r>
            <a:r>
              <a:rPr lang="en" sz="1200">
                <a:latin typeface="Lato"/>
                <a:ea typeface="Lato"/>
                <a:cs typeface="Lato"/>
                <a:sym typeface="Lato"/>
              </a:rPr>
              <a:t>L1 Triggers” put into FIFO</a:t>
            </a:r>
            <a:endParaRPr baseline="30000" sz="1200">
              <a:latin typeface="Lato"/>
              <a:ea typeface="Lato"/>
              <a:cs typeface="Lato"/>
              <a:sym typeface="Lato"/>
            </a:endParaRPr>
          </a:p>
        </p:txBody>
      </p:sp>
      <p:cxnSp>
        <p:nvCxnSpPr>
          <p:cNvPr id="281" name="Google Shape;281;p30"/>
          <p:cNvCxnSpPr>
            <a:stCxn id="277" idx="2"/>
            <a:endCxn id="280" idx="0"/>
          </p:cNvCxnSpPr>
          <p:nvPr/>
        </p:nvCxnSpPr>
        <p:spPr>
          <a:xfrm>
            <a:off x="3645750" y="2012100"/>
            <a:ext cx="0" cy="182700"/>
          </a:xfrm>
          <a:prstGeom prst="straightConnector1">
            <a:avLst/>
          </a:prstGeom>
          <a:noFill/>
          <a:ln cap="flat" cmpd="sng" w="19050">
            <a:solidFill>
              <a:srgbClr val="0000FF"/>
            </a:solidFill>
            <a:prstDash val="solid"/>
            <a:round/>
            <a:headEnd len="med" w="med" type="none"/>
            <a:tailEnd len="med" w="med" type="triangle"/>
          </a:ln>
        </p:spPr>
      </p:cxnSp>
      <p:sp>
        <p:nvSpPr>
          <p:cNvPr id="282" name="Google Shape;282;p30"/>
          <p:cNvSpPr/>
          <p:nvPr/>
        </p:nvSpPr>
        <p:spPr>
          <a:xfrm>
            <a:off x="190500" y="2194800"/>
            <a:ext cx="1217700" cy="637200"/>
          </a:xfrm>
          <a:prstGeom prst="roundRect">
            <a:avLst>
              <a:gd fmla="val 16667" name="adj"/>
            </a:avLst>
          </a:prstGeom>
          <a:solidFill>
            <a:srgbClr val="CFE2F3"/>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Host pulls triggers from FIFO</a:t>
            </a:r>
            <a:endParaRPr baseline="30000" sz="1200">
              <a:latin typeface="Lato"/>
              <a:ea typeface="Lato"/>
              <a:cs typeface="Lato"/>
              <a:sym typeface="Lato"/>
            </a:endParaRPr>
          </a:p>
        </p:txBody>
      </p:sp>
      <p:cxnSp>
        <p:nvCxnSpPr>
          <p:cNvPr id="283" name="Google Shape;283;p30"/>
          <p:cNvCxnSpPr>
            <a:stCxn id="280" idx="1"/>
            <a:endCxn id="282" idx="3"/>
          </p:cNvCxnSpPr>
          <p:nvPr/>
        </p:nvCxnSpPr>
        <p:spPr>
          <a:xfrm rot="10800000">
            <a:off x="1408200" y="2513400"/>
            <a:ext cx="1628700" cy="0"/>
          </a:xfrm>
          <a:prstGeom prst="straightConnector1">
            <a:avLst/>
          </a:prstGeom>
          <a:noFill/>
          <a:ln cap="flat" cmpd="sng" w="19050">
            <a:solidFill>
              <a:srgbClr val="0000FF"/>
            </a:solidFill>
            <a:prstDash val="solid"/>
            <a:round/>
            <a:headEnd len="med" w="med" type="none"/>
            <a:tailEnd len="med" w="med" type="triangle"/>
          </a:ln>
        </p:spPr>
      </p:cxnSp>
      <p:cxnSp>
        <p:nvCxnSpPr>
          <p:cNvPr id="284" name="Google Shape;284;p30"/>
          <p:cNvCxnSpPr>
            <a:stCxn id="282" idx="2"/>
            <a:endCxn id="256" idx="0"/>
          </p:cNvCxnSpPr>
          <p:nvPr/>
        </p:nvCxnSpPr>
        <p:spPr>
          <a:xfrm>
            <a:off x="799350" y="2832000"/>
            <a:ext cx="2106900" cy="1410900"/>
          </a:xfrm>
          <a:prstGeom prst="straightConnector1">
            <a:avLst/>
          </a:prstGeom>
          <a:noFill/>
          <a:ln cap="flat" cmpd="sng" w="19050">
            <a:solidFill>
              <a:srgbClr val="0000FF"/>
            </a:solidFill>
            <a:prstDash val="solid"/>
            <a:round/>
            <a:headEnd len="med" w="med" type="none"/>
            <a:tailEnd len="med" w="med" type="triangle"/>
          </a:ln>
        </p:spPr>
      </p:cxnSp>
      <p:sp>
        <p:nvSpPr>
          <p:cNvPr id="285" name="Google Shape;285;p30"/>
          <p:cNvSpPr/>
          <p:nvPr/>
        </p:nvSpPr>
        <p:spPr>
          <a:xfrm>
            <a:off x="190500" y="3014705"/>
            <a:ext cx="1217700" cy="637200"/>
          </a:xfrm>
          <a:prstGeom prst="roundRect">
            <a:avLst>
              <a:gd fmla="val 16667" name="adj"/>
            </a:avLst>
          </a:prstGeom>
          <a:solidFill>
            <a:srgbClr val="CFE2F3"/>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Triggers used to identify events</a:t>
            </a:r>
            <a:endParaRPr baseline="30000" sz="1200">
              <a:latin typeface="Lato"/>
              <a:ea typeface="Lato"/>
              <a:cs typeface="Lato"/>
              <a:sym typeface="Lato"/>
            </a:endParaRPr>
          </a:p>
        </p:txBody>
      </p:sp>
      <p:cxnSp>
        <p:nvCxnSpPr>
          <p:cNvPr id="286" name="Google Shape;286;p30"/>
          <p:cNvCxnSpPr>
            <a:stCxn id="285" idx="3"/>
            <a:endCxn id="254" idx="0"/>
          </p:cNvCxnSpPr>
          <p:nvPr/>
        </p:nvCxnSpPr>
        <p:spPr>
          <a:xfrm>
            <a:off x="1408200" y="3333305"/>
            <a:ext cx="2862600" cy="898500"/>
          </a:xfrm>
          <a:prstGeom prst="straightConnector1">
            <a:avLst/>
          </a:prstGeom>
          <a:noFill/>
          <a:ln cap="flat" cmpd="sng" w="19050">
            <a:solidFill>
              <a:srgbClr val="0000FF"/>
            </a:solidFill>
            <a:prstDash val="solid"/>
            <a:round/>
            <a:headEnd len="med" w="med" type="none"/>
            <a:tailEnd len="med" w="med" type="triangle"/>
          </a:ln>
        </p:spPr>
      </p:cxnSp>
      <p:cxnSp>
        <p:nvCxnSpPr>
          <p:cNvPr id="287" name="Google Shape;287;p30"/>
          <p:cNvCxnSpPr>
            <a:stCxn id="282" idx="2"/>
            <a:endCxn id="285" idx="0"/>
          </p:cNvCxnSpPr>
          <p:nvPr/>
        </p:nvCxnSpPr>
        <p:spPr>
          <a:xfrm>
            <a:off x="799350" y="2832000"/>
            <a:ext cx="0" cy="182700"/>
          </a:xfrm>
          <a:prstGeom prst="straightConnector1">
            <a:avLst/>
          </a:prstGeom>
          <a:noFill/>
          <a:ln cap="flat" cmpd="sng" w="19050">
            <a:solidFill>
              <a:srgbClr val="0000FF"/>
            </a:solidFill>
            <a:prstDash val="solid"/>
            <a:round/>
            <a:headEnd len="med" w="med" type="none"/>
            <a:tailEnd len="med" w="med" type="triangle"/>
          </a:ln>
        </p:spPr>
      </p:cxnSp>
      <p:sp>
        <p:nvSpPr>
          <p:cNvPr id="288" name="Google Shape;288;p30"/>
          <p:cNvSpPr/>
          <p:nvPr/>
        </p:nvSpPr>
        <p:spPr>
          <a:xfrm>
            <a:off x="1613700" y="3014700"/>
            <a:ext cx="1217700" cy="637200"/>
          </a:xfrm>
          <a:prstGeom prst="roundRect">
            <a:avLst>
              <a:gd fmla="val 16667" name="adj"/>
            </a:avLst>
          </a:prstGeom>
          <a:solidFill>
            <a:srgbClr val="CFE2F3"/>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Events inform waveform requests</a:t>
            </a:r>
            <a:endParaRPr baseline="30000" sz="1200">
              <a:latin typeface="Lato"/>
              <a:ea typeface="Lato"/>
              <a:cs typeface="Lato"/>
              <a:sym typeface="Lato"/>
            </a:endParaRPr>
          </a:p>
        </p:txBody>
      </p:sp>
      <p:sp>
        <p:nvSpPr>
          <p:cNvPr id="289" name="Google Shape;289;p30"/>
          <p:cNvSpPr/>
          <p:nvPr/>
        </p:nvSpPr>
        <p:spPr>
          <a:xfrm>
            <a:off x="5157675" y="4259625"/>
            <a:ext cx="840600" cy="518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cxnSp>
        <p:nvCxnSpPr>
          <p:cNvPr id="290" name="Google Shape;290;p30"/>
          <p:cNvCxnSpPr>
            <a:stCxn id="285" idx="3"/>
            <a:endCxn id="288" idx="1"/>
          </p:cNvCxnSpPr>
          <p:nvPr/>
        </p:nvCxnSpPr>
        <p:spPr>
          <a:xfrm>
            <a:off x="1408200" y="3333305"/>
            <a:ext cx="205500" cy="0"/>
          </a:xfrm>
          <a:prstGeom prst="straightConnector1">
            <a:avLst/>
          </a:prstGeom>
          <a:noFill/>
          <a:ln cap="flat" cmpd="sng" w="19050">
            <a:solidFill>
              <a:srgbClr val="0000FF"/>
            </a:solidFill>
            <a:prstDash val="solid"/>
            <a:round/>
            <a:headEnd len="med" w="med" type="none"/>
            <a:tailEnd len="med" w="med" type="triangle"/>
          </a:ln>
        </p:spPr>
      </p:cxnSp>
      <p:cxnSp>
        <p:nvCxnSpPr>
          <p:cNvPr id="291" name="Google Shape;291;p30"/>
          <p:cNvCxnSpPr>
            <a:stCxn id="288" idx="3"/>
            <a:endCxn id="289" idx="0"/>
          </p:cNvCxnSpPr>
          <p:nvPr/>
        </p:nvCxnSpPr>
        <p:spPr>
          <a:xfrm>
            <a:off x="2831400" y="3333300"/>
            <a:ext cx="2746500" cy="926400"/>
          </a:xfrm>
          <a:prstGeom prst="straightConnector1">
            <a:avLst/>
          </a:prstGeom>
          <a:noFill/>
          <a:ln cap="flat" cmpd="sng" w="19050">
            <a:solidFill>
              <a:srgbClr val="0000FF"/>
            </a:solidFill>
            <a:prstDash val="solid"/>
            <a:round/>
            <a:headEnd len="med" w="med" type="none"/>
            <a:tailEnd len="med" w="med" type="triangle"/>
          </a:ln>
        </p:spPr>
      </p:cxnSp>
      <p:sp>
        <p:nvSpPr>
          <p:cNvPr id="292" name="Google Shape;292;p30"/>
          <p:cNvSpPr/>
          <p:nvPr/>
        </p:nvSpPr>
        <p:spPr>
          <a:xfrm>
            <a:off x="3061388" y="3014705"/>
            <a:ext cx="1217700" cy="637200"/>
          </a:xfrm>
          <a:prstGeom prst="roundRect">
            <a:avLst>
              <a:gd fmla="val 16667" name="adj"/>
            </a:avLst>
          </a:prstGeom>
          <a:solidFill>
            <a:srgbClr val="CFE2F3"/>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Requests made to ring buffer</a:t>
            </a:r>
            <a:endParaRPr baseline="30000" sz="1200">
              <a:latin typeface="Lato"/>
              <a:ea typeface="Lato"/>
              <a:cs typeface="Lato"/>
              <a:sym typeface="Lato"/>
            </a:endParaRPr>
          </a:p>
        </p:txBody>
      </p:sp>
      <p:cxnSp>
        <p:nvCxnSpPr>
          <p:cNvPr id="293" name="Google Shape;293;p30"/>
          <p:cNvCxnSpPr>
            <a:stCxn id="288" idx="3"/>
            <a:endCxn id="292" idx="1"/>
          </p:cNvCxnSpPr>
          <p:nvPr/>
        </p:nvCxnSpPr>
        <p:spPr>
          <a:xfrm>
            <a:off x="2831400" y="3333300"/>
            <a:ext cx="230100" cy="0"/>
          </a:xfrm>
          <a:prstGeom prst="straightConnector1">
            <a:avLst/>
          </a:prstGeom>
          <a:noFill/>
          <a:ln cap="flat" cmpd="sng" w="19050">
            <a:solidFill>
              <a:srgbClr val="0000FF"/>
            </a:solidFill>
            <a:prstDash val="solid"/>
            <a:round/>
            <a:headEnd len="med" w="med" type="none"/>
            <a:tailEnd len="med" w="med" type="triangle"/>
          </a:ln>
        </p:spPr>
      </p:cxnSp>
      <p:cxnSp>
        <p:nvCxnSpPr>
          <p:cNvPr id="294" name="Google Shape;294;p30"/>
          <p:cNvCxnSpPr>
            <a:stCxn id="292" idx="3"/>
            <a:endCxn id="243" idx="1"/>
          </p:cNvCxnSpPr>
          <p:nvPr/>
        </p:nvCxnSpPr>
        <p:spPr>
          <a:xfrm>
            <a:off x="4279088" y="3333305"/>
            <a:ext cx="1839300" cy="192000"/>
          </a:xfrm>
          <a:prstGeom prst="straightConnector1">
            <a:avLst/>
          </a:prstGeom>
          <a:noFill/>
          <a:ln cap="flat" cmpd="sng" w="19050">
            <a:solidFill>
              <a:srgbClr val="0000FF"/>
            </a:solidFill>
            <a:prstDash val="solid"/>
            <a:round/>
            <a:headEnd len="med" w="med" type="none"/>
            <a:tailEnd len="med" w="med" type="triangle"/>
          </a:ln>
        </p:spPr>
      </p:cxnSp>
      <p:grpSp>
        <p:nvGrpSpPr>
          <p:cNvPr id="295" name="Google Shape;295;p30"/>
          <p:cNvGrpSpPr/>
          <p:nvPr/>
        </p:nvGrpSpPr>
        <p:grpSpPr>
          <a:xfrm>
            <a:off x="6366949" y="1947844"/>
            <a:ext cx="623103" cy="453665"/>
            <a:chOff x="2285763" y="1474350"/>
            <a:chExt cx="4324100" cy="2194800"/>
          </a:xfrm>
        </p:grpSpPr>
        <p:cxnSp>
          <p:nvCxnSpPr>
            <p:cNvPr id="296" name="Google Shape;296;p30"/>
            <p:cNvCxnSpPr/>
            <p:nvPr/>
          </p:nvCxnSpPr>
          <p:spPr>
            <a:xfrm>
              <a:off x="3805863" y="2571750"/>
              <a:ext cx="297300" cy="1097400"/>
            </a:xfrm>
            <a:prstGeom prst="straightConnector1">
              <a:avLst/>
            </a:prstGeom>
            <a:noFill/>
            <a:ln cap="flat" cmpd="sng" w="19050">
              <a:solidFill>
                <a:srgbClr val="FF0000"/>
              </a:solidFill>
              <a:prstDash val="solid"/>
              <a:round/>
              <a:headEnd len="med" w="med" type="none"/>
              <a:tailEnd len="med" w="med" type="none"/>
            </a:ln>
          </p:spPr>
        </p:cxnSp>
        <p:cxnSp>
          <p:nvCxnSpPr>
            <p:cNvPr id="297" name="Google Shape;297;p30"/>
            <p:cNvCxnSpPr/>
            <p:nvPr/>
          </p:nvCxnSpPr>
          <p:spPr>
            <a:xfrm>
              <a:off x="4103038" y="3669025"/>
              <a:ext cx="171600" cy="0"/>
            </a:xfrm>
            <a:prstGeom prst="straightConnector1">
              <a:avLst/>
            </a:prstGeom>
            <a:noFill/>
            <a:ln cap="flat" cmpd="sng" w="19050">
              <a:solidFill>
                <a:srgbClr val="FF0000"/>
              </a:solidFill>
              <a:prstDash val="solid"/>
              <a:round/>
              <a:headEnd len="med" w="med" type="none"/>
              <a:tailEnd len="med" w="med" type="none"/>
            </a:ln>
          </p:spPr>
        </p:cxnSp>
        <p:cxnSp>
          <p:nvCxnSpPr>
            <p:cNvPr id="298" name="Google Shape;298;p30"/>
            <p:cNvCxnSpPr/>
            <p:nvPr/>
          </p:nvCxnSpPr>
          <p:spPr>
            <a:xfrm>
              <a:off x="4620863" y="1474350"/>
              <a:ext cx="171600" cy="0"/>
            </a:xfrm>
            <a:prstGeom prst="straightConnector1">
              <a:avLst/>
            </a:prstGeom>
            <a:noFill/>
            <a:ln cap="flat" cmpd="sng" w="19050">
              <a:solidFill>
                <a:srgbClr val="FF0000"/>
              </a:solidFill>
              <a:prstDash val="solid"/>
              <a:round/>
              <a:headEnd len="med" w="med" type="none"/>
              <a:tailEnd len="med" w="med" type="none"/>
            </a:ln>
          </p:spPr>
        </p:cxnSp>
        <p:cxnSp>
          <p:nvCxnSpPr>
            <p:cNvPr id="299" name="Google Shape;299;p30"/>
            <p:cNvCxnSpPr/>
            <p:nvPr/>
          </p:nvCxnSpPr>
          <p:spPr>
            <a:xfrm>
              <a:off x="4792463" y="1474350"/>
              <a:ext cx="297300" cy="1097400"/>
            </a:xfrm>
            <a:prstGeom prst="straightConnector1">
              <a:avLst/>
            </a:prstGeom>
            <a:noFill/>
            <a:ln cap="flat" cmpd="sng" w="19050">
              <a:solidFill>
                <a:srgbClr val="FF0000"/>
              </a:solidFill>
              <a:prstDash val="solid"/>
              <a:round/>
              <a:headEnd len="med" w="med" type="none"/>
              <a:tailEnd len="med" w="med" type="none"/>
            </a:ln>
          </p:spPr>
        </p:cxnSp>
        <p:cxnSp>
          <p:nvCxnSpPr>
            <p:cNvPr id="300" name="Google Shape;300;p30"/>
            <p:cNvCxnSpPr/>
            <p:nvPr/>
          </p:nvCxnSpPr>
          <p:spPr>
            <a:xfrm flipH="1" rot="10800000">
              <a:off x="4274645" y="2571750"/>
              <a:ext cx="173700" cy="1097400"/>
            </a:xfrm>
            <a:prstGeom prst="straightConnector1">
              <a:avLst/>
            </a:prstGeom>
            <a:noFill/>
            <a:ln cap="flat" cmpd="sng" w="19050">
              <a:solidFill>
                <a:srgbClr val="FF0000"/>
              </a:solidFill>
              <a:prstDash val="solid"/>
              <a:round/>
              <a:headEnd len="med" w="med" type="none"/>
              <a:tailEnd len="med" w="med" type="none"/>
            </a:ln>
          </p:spPr>
        </p:cxnSp>
        <p:cxnSp>
          <p:nvCxnSpPr>
            <p:cNvPr id="301" name="Google Shape;301;p30"/>
            <p:cNvCxnSpPr/>
            <p:nvPr/>
          </p:nvCxnSpPr>
          <p:spPr>
            <a:xfrm flipH="1" rot="10800000">
              <a:off x="4448345" y="1474350"/>
              <a:ext cx="173700" cy="1097400"/>
            </a:xfrm>
            <a:prstGeom prst="straightConnector1">
              <a:avLst/>
            </a:prstGeom>
            <a:noFill/>
            <a:ln cap="flat" cmpd="sng" w="19050">
              <a:solidFill>
                <a:srgbClr val="FF0000"/>
              </a:solidFill>
              <a:prstDash val="solid"/>
              <a:round/>
              <a:headEnd len="med" w="med" type="none"/>
              <a:tailEnd len="med" w="med" type="none"/>
            </a:ln>
          </p:spPr>
        </p:cxnSp>
        <p:cxnSp>
          <p:nvCxnSpPr>
            <p:cNvPr id="302" name="Google Shape;302;p30"/>
            <p:cNvCxnSpPr/>
            <p:nvPr/>
          </p:nvCxnSpPr>
          <p:spPr>
            <a:xfrm>
              <a:off x="2285763" y="2571750"/>
              <a:ext cx="1520100" cy="0"/>
            </a:xfrm>
            <a:prstGeom prst="straightConnector1">
              <a:avLst/>
            </a:prstGeom>
            <a:noFill/>
            <a:ln cap="flat" cmpd="sng" w="19050">
              <a:solidFill>
                <a:srgbClr val="FF0000"/>
              </a:solidFill>
              <a:prstDash val="solid"/>
              <a:round/>
              <a:headEnd len="med" w="med" type="none"/>
              <a:tailEnd len="med" w="med" type="none"/>
            </a:ln>
          </p:spPr>
        </p:cxnSp>
        <p:cxnSp>
          <p:nvCxnSpPr>
            <p:cNvPr id="303" name="Google Shape;303;p30"/>
            <p:cNvCxnSpPr/>
            <p:nvPr/>
          </p:nvCxnSpPr>
          <p:spPr>
            <a:xfrm>
              <a:off x="5089763" y="2571750"/>
              <a:ext cx="1520100" cy="0"/>
            </a:xfrm>
            <a:prstGeom prst="straightConnector1">
              <a:avLst/>
            </a:prstGeom>
            <a:noFill/>
            <a:ln cap="flat" cmpd="sng" w="19050">
              <a:solidFill>
                <a:srgbClr val="FF0000"/>
              </a:solidFill>
              <a:prstDash val="solid"/>
              <a:round/>
              <a:headEnd len="med" w="med" type="none"/>
              <a:tailEnd len="med" w="med" type="none"/>
            </a:ln>
          </p:spPr>
        </p:cxnSp>
      </p:grpSp>
      <p:cxnSp>
        <p:nvCxnSpPr>
          <p:cNvPr id="304" name="Google Shape;304;p30"/>
          <p:cNvCxnSpPr>
            <a:stCxn id="269" idx="3"/>
          </p:cNvCxnSpPr>
          <p:nvPr/>
        </p:nvCxnSpPr>
        <p:spPr>
          <a:xfrm>
            <a:off x="1378200" y="1693500"/>
            <a:ext cx="3446700" cy="1639800"/>
          </a:xfrm>
          <a:prstGeom prst="straightConnector1">
            <a:avLst/>
          </a:prstGeom>
          <a:noFill/>
          <a:ln cap="flat" cmpd="sng" w="19050">
            <a:solidFill>
              <a:srgbClr val="0000FF"/>
            </a:solidFill>
            <a:prstDash val="solid"/>
            <a:round/>
            <a:headEnd len="med" w="med" type="none"/>
            <a:tailEnd len="med" w="med" type="triangle"/>
          </a:ln>
        </p:spPr>
      </p:cxnSp>
      <p:pic>
        <p:nvPicPr>
          <p:cNvPr id="305" name="Google Shape;305;p30"/>
          <p:cNvPicPr preferRelativeResize="0"/>
          <p:nvPr/>
        </p:nvPicPr>
        <p:blipFill rotWithShape="1">
          <a:blip r:embed="rId10">
            <a:alphaModFix/>
          </a:blip>
          <a:srcRect b="0" l="66430" r="0" t="0"/>
          <a:stretch/>
        </p:blipFill>
        <p:spPr>
          <a:xfrm>
            <a:off x="934801" y="4153200"/>
            <a:ext cx="443400" cy="518700"/>
          </a:xfrm>
          <a:prstGeom prst="rect">
            <a:avLst/>
          </a:prstGeom>
          <a:noFill/>
          <a:ln>
            <a:noFill/>
          </a:ln>
        </p:spPr>
      </p:pic>
      <p:grpSp>
        <p:nvGrpSpPr>
          <p:cNvPr id="306" name="Google Shape;306;p30"/>
          <p:cNvGrpSpPr/>
          <p:nvPr/>
        </p:nvGrpSpPr>
        <p:grpSpPr>
          <a:xfrm>
            <a:off x="1209800" y="4153200"/>
            <a:ext cx="1018501" cy="699225"/>
            <a:chOff x="3954750" y="2385275"/>
            <a:chExt cx="1018501" cy="699225"/>
          </a:xfrm>
        </p:grpSpPr>
        <p:sp>
          <p:nvSpPr>
            <p:cNvPr id="307" name="Google Shape;307;p30"/>
            <p:cNvSpPr/>
            <p:nvPr/>
          </p:nvSpPr>
          <p:spPr>
            <a:xfrm>
              <a:off x="4110150" y="2385275"/>
              <a:ext cx="668100" cy="513000"/>
            </a:xfrm>
            <a:prstGeom prst="cube">
              <a:avLst>
                <a:gd fmla="val 13975"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08" name="Google Shape;308;p30"/>
            <p:cNvSpPr/>
            <p:nvPr/>
          </p:nvSpPr>
          <p:spPr>
            <a:xfrm>
              <a:off x="4110150" y="2462975"/>
              <a:ext cx="598200" cy="427500"/>
            </a:xfrm>
            <a:prstGeom prst="bevel">
              <a:avLst>
                <a:gd fmla="val 12500" name="adj"/>
              </a:avLst>
            </a:prstGeom>
            <a:gradFill>
              <a:gsLst>
                <a:gs pos="0">
                  <a:srgbClr val="DFEAFB"/>
                </a:gs>
                <a:gs pos="100000">
                  <a:srgbClr val="6E9CE7"/>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09" name="Google Shape;309;p30"/>
            <p:cNvSpPr/>
            <p:nvPr/>
          </p:nvSpPr>
          <p:spPr>
            <a:xfrm>
              <a:off x="3954750" y="2944700"/>
              <a:ext cx="909000" cy="139800"/>
            </a:xfrm>
            <a:prstGeom prst="trapezoid">
              <a:avLst>
                <a:gd fmla="val 88082"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10" name="Google Shape;310;p30"/>
            <p:cNvSpPr/>
            <p:nvPr/>
          </p:nvSpPr>
          <p:spPr>
            <a:xfrm rot="-1878077">
              <a:off x="4883566" y="2966678"/>
              <a:ext cx="69870" cy="95852"/>
            </a:xfrm>
            <a:prstGeom prst="roundRect">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pic>
        <p:nvPicPr>
          <p:cNvPr id="311" name="Google Shape;311;p30"/>
          <p:cNvPicPr preferRelativeResize="0"/>
          <p:nvPr/>
        </p:nvPicPr>
        <p:blipFill>
          <a:blip r:embed="rId11">
            <a:alphaModFix/>
          </a:blip>
          <a:stretch>
            <a:fillRect/>
          </a:stretch>
        </p:blipFill>
        <p:spPr>
          <a:xfrm>
            <a:off x="1541850" y="4341400"/>
            <a:ext cx="230100" cy="230100"/>
          </a:xfrm>
          <a:prstGeom prst="rect">
            <a:avLst/>
          </a:prstGeom>
          <a:noFill/>
          <a:ln>
            <a:noFill/>
          </a:ln>
        </p:spPr>
      </p:pic>
      <p:grpSp>
        <p:nvGrpSpPr>
          <p:cNvPr id="312" name="Google Shape;312;p30"/>
          <p:cNvGrpSpPr/>
          <p:nvPr/>
        </p:nvGrpSpPr>
        <p:grpSpPr>
          <a:xfrm>
            <a:off x="1738463" y="3396275"/>
            <a:ext cx="7280775" cy="787000"/>
            <a:chOff x="1716850" y="3363175"/>
            <a:chExt cx="7280775" cy="787000"/>
          </a:xfrm>
        </p:grpSpPr>
        <p:cxnSp>
          <p:nvCxnSpPr>
            <p:cNvPr id="313" name="Google Shape;313;p30"/>
            <p:cNvCxnSpPr/>
            <p:nvPr/>
          </p:nvCxnSpPr>
          <p:spPr>
            <a:xfrm flipH="1" rot="10800000">
              <a:off x="8800525" y="3363175"/>
              <a:ext cx="197100" cy="3300"/>
            </a:xfrm>
            <a:prstGeom prst="straightConnector1">
              <a:avLst/>
            </a:prstGeom>
            <a:noFill/>
            <a:ln cap="flat" cmpd="sng" w="19050">
              <a:solidFill>
                <a:srgbClr val="0000FF"/>
              </a:solidFill>
              <a:prstDash val="dash"/>
              <a:round/>
              <a:headEnd len="med" w="med" type="triangle"/>
              <a:tailEnd len="med" w="med" type="none"/>
            </a:ln>
          </p:spPr>
        </p:cxnSp>
        <p:cxnSp>
          <p:nvCxnSpPr>
            <p:cNvPr id="314" name="Google Shape;314;p30"/>
            <p:cNvCxnSpPr/>
            <p:nvPr/>
          </p:nvCxnSpPr>
          <p:spPr>
            <a:xfrm>
              <a:off x="8985850" y="3374975"/>
              <a:ext cx="0" cy="587100"/>
            </a:xfrm>
            <a:prstGeom prst="straightConnector1">
              <a:avLst/>
            </a:prstGeom>
            <a:noFill/>
            <a:ln cap="flat" cmpd="sng" w="19050">
              <a:solidFill>
                <a:srgbClr val="0000FF"/>
              </a:solidFill>
              <a:prstDash val="dash"/>
              <a:round/>
              <a:headEnd len="med" w="med" type="none"/>
              <a:tailEnd len="med" w="med" type="none"/>
            </a:ln>
          </p:spPr>
        </p:cxnSp>
        <p:cxnSp>
          <p:nvCxnSpPr>
            <p:cNvPr id="315" name="Google Shape;315;p30"/>
            <p:cNvCxnSpPr/>
            <p:nvPr/>
          </p:nvCxnSpPr>
          <p:spPr>
            <a:xfrm rot="10800000">
              <a:off x="1716850" y="3962150"/>
              <a:ext cx="7269000" cy="0"/>
            </a:xfrm>
            <a:prstGeom prst="straightConnector1">
              <a:avLst/>
            </a:prstGeom>
            <a:noFill/>
            <a:ln cap="flat" cmpd="sng" w="19050">
              <a:solidFill>
                <a:srgbClr val="0000FF"/>
              </a:solidFill>
              <a:prstDash val="dash"/>
              <a:round/>
              <a:headEnd len="med" w="med" type="none"/>
              <a:tailEnd len="med" w="med" type="none"/>
            </a:ln>
          </p:spPr>
        </p:cxnSp>
        <p:cxnSp>
          <p:nvCxnSpPr>
            <p:cNvPr id="316" name="Google Shape;316;p30"/>
            <p:cNvCxnSpPr/>
            <p:nvPr/>
          </p:nvCxnSpPr>
          <p:spPr>
            <a:xfrm flipH="1">
              <a:off x="1716950" y="3973175"/>
              <a:ext cx="2100" cy="177000"/>
            </a:xfrm>
            <a:prstGeom prst="straightConnector1">
              <a:avLst/>
            </a:prstGeom>
            <a:noFill/>
            <a:ln cap="flat" cmpd="sng" w="19050">
              <a:solidFill>
                <a:srgbClr val="0000FF"/>
              </a:solidFill>
              <a:prstDash val="dash"/>
              <a:round/>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0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7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40"/>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4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4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7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5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7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7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7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4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9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7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4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5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8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5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86"/>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8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5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9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1"/>
          <p:cNvSpPr txBox="1"/>
          <p:nvPr/>
        </p:nvSpPr>
        <p:spPr>
          <a:xfrm>
            <a:off x="0" y="4792750"/>
            <a:ext cx="15987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Lato"/>
                <a:ea typeface="Lato"/>
                <a:cs typeface="Lato"/>
                <a:sym typeface="Lato"/>
              </a:rPr>
              <a:t>Austin Nelsen</a:t>
            </a:r>
            <a:endParaRPr sz="800">
              <a:latin typeface="Lato"/>
              <a:ea typeface="Lato"/>
              <a:cs typeface="Lato"/>
              <a:sym typeface="Lato"/>
            </a:endParaRPr>
          </a:p>
        </p:txBody>
      </p:sp>
      <p:sp>
        <p:nvSpPr>
          <p:cNvPr id="322" name="Google Shape;322;p3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23" name="Google Shape;323;p31"/>
          <p:cNvPicPr preferRelativeResize="0"/>
          <p:nvPr/>
        </p:nvPicPr>
        <p:blipFill>
          <a:blip r:embed="rId3">
            <a:alphaModFix/>
          </a:blip>
          <a:stretch>
            <a:fillRect/>
          </a:stretch>
        </p:blipFill>
        <p:spPr>
          <a:xfrm>
            <a:off x="8298800" y="4594800"/>
            <a:ext cx="548700" cy="548700"/>
          </a:xfrm>
          <a:prstGeom prst="rect">
            <a:avLst/>
          </a:prstGeom>
          <a:noFill/>
          <a:ln>
            <a:noFill/>
          </a:ln>
        </p:spPr>
      </p:pic>
      <p:sp>
        <p:nvSpPr>
          <p:cNvPr id="324" name="Google Shape;324;p31"/>
          <p:cNvSpPr txBox="1"/>
          <p:nvPr>
            <p:ph type="title"/>
          </p:nvPr>
        </p:nvSpPr>
        <p:spPr>
          <a:xfrm>
            <a:off x="729450" y="5334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Collection: Trigger Logic (FPGA)</a:t>
            </a:r>
            <a:endParaRPr/>
          </a:p>
        </p:txBody>
      </p:sp>
      <p:pic>
        <p:nvPicPr>
          <p:cNvPr id="325" name="Google Shape;325;p31"/>
          <p:cNvPicPr preferRelativeResize="0"/>
          <p:nvPr/>
        </p:nvPicPr>
        <p:blipFill>
          <a:blip r:embed="rId4">
            <a:alphaModFix/>
          </a:blip>
          <a:stretch>
            <a:fillRect/>
          </a:stretch>
        </p:blipFill>
        <p:spPr>
          <a:xfrm>
            <a:off x="7280628" y="4594801"/>
            <a:ext cx="1018178" cy="548700"/>
          </a:xfrm>
          <a:prstGeom prst="rect">
            <a:avLst/>
          </a:prstGeom>
          <a:noFill/>
          <a:ln>
            <a:noFill/>
          </a:ln>
        </p:spPr>
      </p:pic>
      <p:sp>
        <p:nvSpPr>
          <p:cNvPr id="326" name="Google Shape;326;p31"/>
          <p:cNvSpPr txBox="1"/>
          <p:nvPr>
            <p:ph idx="1" type="body"/>
          </p:nvPr>
        </p:nvSpPr>
        <p:spPr>
          <a:xfrm>
            <a:off x="729450" y="1298350"/>
            <a:ext cx="6551100" cy="3494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sz="1600"/>
              <a:t>Double Trapezoid Filter</a:t>
            </a:r>
            <a:r>
              <a:rPr b="1" lang="en" sz="1600"/>
              <a:t>:</a:t>
            </a:r>
            <a:endParaRPr sz="1600"/>
          </a:p>
          <a:p>
            <a:pPr indent="-323850" lvl="0" marL="457200" rtl="0" algn="l">
              <a:spcBef>
                <a:spcPts val="1200"/>
              </a:spcBef>
              <a:spcAft>
                <a:spcPts val="0"/>
              </a:spcAft>
              <a:buSzPts val="1500"/>
              <a:buChar char="●"/>
            </a:pPr>
            <a:r>
              <a:rPr lang="en" sz="1500"/>
              <a:t>Back-to-back single trapezoid filters</a:t>
            </a:r>
            <a:endParaRPr sz="1500"/>
          </a:p>
          <a:p>
            <a:pPr indent="-317500" lvl="1" marL="914400" rtl="0" algn="l">
              <a:spcBef>
                <a:spcPts val="0"/>
              </a:spcBef>
              <a:spcAft>
                <a:spcPts val="0"/>
              </a:spcAft>
              <a:buSzPts val="1400"/>
              <a:buChar char="○"/>
            </a:pPr>
            <a:r>
              <a:rPr i="1" lang="en" sz="1400"/>
              <a:t>Better noise cancelation</a:t>
            </a:r>
            <a:endParaRPr i="1" sz="1400"/>
          </a:p>
          <a:p>
            <a:pPr indent="-317500" lvl="1" marL="914400" rtl="0" algn="l">
              <a:spcBef>
                <a:spcPts val="0"/>
              </a:spcBef>
              <a:spcAft>
                <a:spcPts val="0"/>
              </a:spcAft>
              <a:buSzPts val="1400"/>
              <a:buChar char="○"/>
            </a:pPr>
            <a:r>
              <a:rPr i="1" lang="en" sz="1400"/>
              <a:t>More accurate timing extraction</a:t>
            </a:r>
            <a:endParaRPr i="1" sz="1400"/>
          </a:p>
          <a:p>
            <a:pPr indent="0" lvl="0" marL="0" rtl="0" algn="l">
              <a:spcBef>
                <a:spcPts val="1200"/>
              </a:spcBef>
              <a:spcAft>
                <a:spcPts val="0"/>
              </a:spcAft>
              <a:buNone/>
            </a:pPr>
            <a:r>
              <a:rPr b="1" lang="en" sz="1600"/>
              <a:t>Zero-Cross Logic:</a:t>
            </a:r>
            <a:endParaRPr b="1" sz="1600"/>
          </a:p>
          <a:p>
            <a:pPr indent="-323850" lvl="0" marL="457200" rtl="0" algn="l">
              <a:spcBef>
                <a:spcPts val="1200"/>
              </a:spcBef>
              <a:spcAft>
                <a:spcPts val="0"/>
              </a:spcAft>
              <a:buSzPts val="1500"/>
              <a:buChar char="●"/>
            </a:pPr>
            <a:r>
              <a:rPr lang="en" sz="1500"/>
              <a:t>Is it an appropriate signal above threshold?</a:t>
            </a:r>
            <a:endParaRPr sz="1500"/>
          </a:p>
          <a:p>
            <a:pPr indent="-323850" lvl="0" marL="457200" rtl="0" algn="l">
              <a:spcBef>
                <a:spcPts val="0"/>
              </a:spcBef>
              <a:spcAft>
                <a:spcPts val="0"/>
              </a:spcAft>
              <a:buSzPts val="1500"/>
              <a:buChar char="●"/>
            </a:pPr>
            <a:r>
              <a:rPr lang="en" sz="1500"/>
              <a:t>If yes, extract the </a:t>
            </a:r>
            <a:r>
              <a:rPr i="1" lang="en" sz="1500"/>
              <a:t>energy</a:t>
            </a:r>
            <a:r>
              <a:rPr lang="en" sz="1500"/>
              <a:t> and </a:t>
            </a:r>
            <a:r>
              <a:rPr i="1" lang="en" sz="1500"/>
              <a:t>t</a:t>
            </a:r>
            <a:r>
              <a:rPr baseline="-25000" i="1" lang="en" sz="1500"/>
              <a:t>0</a:t>
            </a:r>
            <a:endParaRPr i="1"/>
          </a:p>
          <a:p>
            <a:pPr indent="0" lvl="0" marL="0" rtl="0" algn="l">
              <a:spcBef>
                <a:spcPts val="1200"/>
              </a:spcBef>
              <a:spcAft>
                <a:spcPts val="0"/>
              </a:spcAft>
              <a:buNone/>
            </a:pPr>
            <a:r>
              <a:rPr b="1" lang="en" sz="1600"/>
              <a:t>Send To Trigger FIFO:</a:t>
            </a:r>
            <a:endParaRPr b="1" sz="1600"/>
          </a:p>
          <a:p>
            <a:pPr indent="-323850" lvl="0" marL="457200" rtl="0" algn="l">
              <a:spcBef>
                <a:spcPts val="1200"/>
              </a:spcBef>
              <a:spcAft>
                <a:spcPts val="0"/>
              </a:spcAft>
              <a:buSzPts val="1500"/>
              <a:buChar char="●"/>
            </a:pPr>
            <a:r>
              <a:rPr lang="en" sz="1500"/>
              <a:t>Tuple of </a:t>
            </a:r>
            <a:r>
              <a:rPr i="1" lang="en" sz="1500"/>
              <a:t>t</a:t>
            </a:r>
            <a:r>
              <a:rPr baseline="-25000" i="1" lang="en" sz="1500"/>
              <a:t>0</a:t>
            </a:r>
            <a:r>
              <a:rPr lang="en" sz="1500"/>
              <a:t>, </a:t>
            </a:r>
            <a:r>
              <a:rPr i="1" lang="en" sz="1500"/>
              <a:t>energy</a:t>
            </a:r>
            <a:r>
              <a:rPr lang="en" sz="1500"/>
              <a:t>, and </a:t>
            </a:r>
            <a:r>
              <a:rPr i="1" lang="en" sz="1500"/>
              <a:t>FPGA#</a:t>
            </a:r>
            <a:r>
              <a:rPr lang="en" sz="1500"/>
              <a:t>+</a:t>
            </a:r>
            <a:r>
              <a:rPr i="1" lang="en" sz="1500"/>
              <a:t>channel</a:t>
            </a:r>
            <a:endParaRPr sz="1500"/>
          </a:p>
          <a:p>
            <a:pPr indent="-323850" lvl="0" marL="457200" rtl="0" algn="l">
              <a:spcBef>
                <a:spcPts val="0"/>
              </a:spcBef>
              <a:spcAft>
                <a:spcPts val="0"/>
              </a:spcAft>
              <a:buSzPts val="1500"/>
              <a:buChar char="●"/>
            </a:pPr>
            <a:r>
              <a:rPr lang="en" sz="1500"/>
              <a:t>Forms the </a:t>
            </a:r>
            <a:r>
              <a:rPr i="1" lang="en" sz="1500"/>
              <a:t>L1 trigger datastream</a:t>
            </a:r>
            <a:endParaRPr sz="1500"/>
          </a:p>
          <a:p>
            <a:pPr indent="-323850" lvl="0" marL="457200" rtl="0" algn="l">
              <a:spcBef>
                <a:spcPts val="0"/>
              </a:spcBef>
              <a:spcAft>
                <a:spcPts val="0"/>
              </a:spcAft>
              <a:buSzPts val="1500"/>
              <a:buChar char="●"/>
            </a:pPr>
            <a:r>
              <a:rPr lang="en" sz="1500"/>
              <a:t>Pulled by the host PC</a:t>
            </a:r>
            <a:endParaRPr b="1" sz="1600"/>
          </a:p>
        </p:txBody>
      </p:sp>
      <p:pic>
        <p:nvPicPr>
          <p:cNvPr id="327" name="Google Shape;327;p31"/>
          <p:cNvPicPr preferRelativeResize="0"/>
          <p:nvPr/>
        </p:nvPicPr>
        <p:blipFill rotWithShape="1">
          <a:blip r:embed="rId5">
            <a:alphaModFix/>
          </a:blip>
          <a:srcRect b="6399" l="12192" r="3837" t="52892"/>
          <a:stretch/>
        </p:blipFill>
        <p:spPr>
          <a:xfrm>
            <a:off x="6805800" y="1294838"/>
            <a:ext cx="1669800" cy="1083851"/>
          </a:xfrm>
          <a:prstGeom prst="rect">
            <a:avLst/>
          </a:prstGeom>
          <a:noFill/>
          <a:ln>
            <a:noFill/>
          </a:ln>
        </p:spPr>
      </p:pic>
      <p:grpSp>
        <p:nvGrpSpPr>
          <p:cNvPr id="328" name="Google Shape;328;p31"/>
          <p:cNvGrpSpPr/>
          <p:nvPr/>
        </p:nvGrpSpPr>
        <p:grpSpPr>
          <a:xfrm>
            <a:off x="4877520" y="1294859"/>
            <a:ext cx="1928274" cy="1317061"/>
            <a:chOff x="2636425" y="733775"/>
            <a:chExt cx="5914950" cy="4362575"/>
          </a:xfrm>
        </p:grpSpPr>
        <p:cxnSp>
          <p:nvCxnSpPr>
            <p:cNvPr id="329" name="Google Shape;329;p31"/>
            <p:cNvCxnSpPr/>
            <p:nvPr/>
          </p:nvCxnSpPr>
          <p:spPr>
            <a:xfrm>
              <a:off x="2636425" y="4120450"/>
              <a:ext cx="1399500" cy="975900"/>
            </a:xfrm>
            <a:prstGeom prst="straightConnector1">
              <a:avLst/>
            </a:prstGeom>
            <a:noFill/>
            <a:ln cap="flat" cmpd="sng" w="19050">
              <a:solidFill>
                <a:srgbClr val="9900FF"/>
              </a:solidFill>
              <a:prstDash val="solid"/>
              <a:round/>
              <a:headEnd len="med" w="med" type="none"/>
              <a:tailEnd len="med" w="med" type="none"/>
            </a:ln>
          </p:spPr>
        </p:cxnSp>
        <p:cxnSp>
          <p:nvCxnSpPr>
            <p:cNvPr id="330" name="Google Shape;330;p31"/>
            <p:cNvCxnSpPr/>
            <p:nvPr/>
          </p:nvCxnSpPr>
          <p:spPr>
            <a:xfrm rot="10800000">
              <a:off x="4035775" y="3885300"/>
              <a:ext cx="0" cy="1199400"/>
            </a:xfrm>
            <a:prstGeom prst="straightConnector1">
              <a:avLst/>
            </a:prstGeom>
            <a:noFill/>
            <a:ln cap="flat" cmpd="sng" w="19050">
              <a:solidFill>
                <a:srgbClr val="9900FF"/>
              </a:solidFill>
              <a:prstDash val="solid"/>
              <a:round/>
              <a:headEnd len="med" w="med" type="none"/>
              <a:tailEnd len="med" w="med" type="none"/>
            </a:ln>
          </p:spPr>
        </p:cxnSp>
        <p:cxnSp>
          <p:nvCxnSpPr>
            <p:cNvPr id="331" name="Google Shape;331;p31"/>
            <p:cNvCxnSpPr/>
            <p:nvPr/>
          </p:nvCxnSpPr>
          <p:spPr>
            <a:xfrm>
              <a:off x="4047525" y="3897025"/>
              <a:ext cx="493800" cy="0"/>
            </a:xfrm>
            <a:prstGeom prst="straightConnector1">
              <a:avLst/>
            </a:prstGeom>
            <a:noFill/>
            <a:ln cap="flat" cmpd="sng" w="19050">
              <a:solidFill>
                <a:srgbClr val="9900FF"/>
              </a:solidFill>
              <a:prstDash val="solid"/>
              <a:round/>
              <a:headEnd len="med" w="med" type="none"/>
              <a:tailEnd len="med" w="med" type="none"/>
            </a:ln>
          </p:spPr>
        </p:cxnSp>
        <p:cxnSp>
          <p:nvCxnSpPr>
            <p:cNvPr id="332" name="Google Shape;332;p31"/>
            <p:cNvCxnSpPr/>
            <p:nvPr/>
          </p:nvCxnSpPr>
          <p:spPr>
            <a:xfrm rot="10800000">
              <a:off x="4517975" y="2579950"/>
              <a:ext cx="11700" cy="1305300"/>
            </a:xfrm>
            <a:prstGeom prst="straightConnector1">
              <a:avLst/>
            </a:prstGeom>
            <a:noFill/>
            <a:ln cap="flat" cmpd="sng" w="19050">
              <a:solidFill>
                <a:srgbClr val="9900FF"/>
              </a:solidFill>
              <a:prstDash val="solid"/>
              <a:round/>
              <a:headEnd len="med" w="med" type="none"/>
              <a:tailEnd len="med" w="med" type="none"/>
            </a:ln>
          </p:spPr>
        </p:cxnSp>
        <p:cxnSp>
          <p:nvCxnSpPr>
            <p:cNvPr id="333" name="Google Shape;333;p31"/>
            <p:cNvCxnSpPr/>
            <p:nvPr/>
          </p:nvCxnSpPr>
          <p:spPr>
            <a:xfrm flipH="1" rot="10800000">
              <a:off x="4517900" y="733775"/>
              <a:ext cx="1399500" cy="1846200"/>
            </a:xfrm>
            <a:prstGeom prst="straightConnector1">
              <a:avLst/>
            </a:prstGeom>
            <a:noFill/>
            <a:ln cap="flat" cmpd="sng" w="19050">
              <a:solidFill>
                <a:srgbClr val="9900FF"/>
              </a:solidFill>
              <a:prstDash val="solid"/>
              <a:round/>
              <a:headEnd len="med" w="med" type="none"/>
              <a:tailEnd len="med" w="med" type="none"/>
            </a:ln>
          </p:spPr>
        </p:cxnSp>
        <p:cxnSp>
          <p:nvCxnSpPr>
            <p:cNvPr id="334" name="Google Shape;334;p31"/>
            <p:cNvCxnSpPr/>
            <p:nvPr/>
          </p:nvCxnSpPr>
          <p:spPr>
            <a:xfrm>
              <a:off x="5917250" y="745525"/>
              <a:ext cx="0" cy="2046000"/>
            </a:xfrm>
            <a:prstGeom prst="straightConnector1">
              <a:avLst/>
            </a:prstGeom>
            <a:noFill/>
            <a:ln cap="flat" cmpd="sng" w="19050">
              <a:solidFill>
                <a:srgbClr val="9900FF"/>
              </a:solidFill>
              <a:prstDash val="solid"/>
              <a:round/>
              <a:headEnd len="med" w="med" type="none"/>
              <a:tailEnd len="med" w="med" type="none"/>
            </a:ln>
          </p:spPr>
        </p:cxnSp>
        <p:cxnSp>
          <p:nvCxnSpPr>
            <p:cNvPr id="335" name="Google Shape;335;p31"/>
            <p:cNvCxnSpPr/>
            <p:nvPr/>
          </p:nvCxnSpPr>
          <p:spPr>
            <a:xfrm>
              <a:off x="5905500" y="2791650"/>
              <a:ext cx="482100" cy="0"/>
            </a:xfrm>
            <a:prstGeom prst="straightConnector1">
              <a:avLst/>
            </a:prstGeom>
            <a:noFill/>
            <a:ln cap="flat" cmpd="sng" w="19050">
              <a:solidFill>
                <a:srgbClr val="9900FF"/>
              </a:solidFill>
              <a:prstDash val="solid"/>
              <a:round/>
              <a:headEnd len="med" w="med" type="none"/>
              <a:tailEnd len="med" w="med" type="none"/>
            </a:ln>
          </p:spPr>
        </p:cxnSp>
        <p:cxnSp>
          <p:nvCxnSpPr>
            <p:cNvPr id="336" name="Google Shape;336;p31"/>
            <p:cNvCxnSpPr/>
            <p:nvPr/>
          </p:nvCxnSpPr>
          <p:spPr>
            <a:xfrm>
              <a:off x="6399400" y="2779900"/>
              <a:ext cx="0" cy="576300"/>
            </a:xfrm>
            <a:prstGeom prst="straightConnector1">
              <a:avLst/>
            </a:prstGeom>
            <a:noFill/>
            <a:ln cap="flat" cmpd="sng" w="19050">
              <a:solidFill>
                <a:srgbClr val="9900FF"/>
              </a:solidFill>
              <a:prstDash val="solid"/>
              <a:round/>
              <a:headEnd len="med" w="med" type="none"/>
              <a:tailEnd len="med" w="med" type="none"/>
            </a:ln>
          </p:spPr>
        </p:cxnSp>
        <p:cxnSp>
          <p:nvCxnSpPr>
            <p:cNvPr id="337" name="Google Shape;337;p31"/>
            <p:cNvCxnSpPr/>
            <p:nvPr/>
          </p:nvCxnSpPr>
          <p:spPr>
            <a:xfrm>
              <a:off x="6387625" y="3356100"/>
              <a:ext cx="1434600" cy="999600"/>
            </a:xfrm>
            <a:prstGeom prst="straightConnector1">
              <a:avLst/>
            </a:prstGeom>
            <a:noFill/>
            <a:ln cap="flat" cmpd="sng" w="19050">
              <a:solidFill>
                <a:srgbClr val="9900FF"/>
              </a:solidFill>
              <a:prstDash val="solid"/>
              <a:round/>
              <a:headEnd len="med" w="med" type="none"/>
              <a:tailEnd len="med" w="med" type="none"/>
            </a:ln>
          </p:spPr>
        </p:cxnSp>
        <p:cxnSp>
          <p:nvCxnSpPr>
            <p:cNvPr id="338" name="Google Shape;338;p31"/>
            <p:cNvCxnSpPr/>
            <p:nvPr/>
          </p:nvCxnSpPr>
          <p:spPr>
            <a:xfrm rot="10800000">
              <a:off x="7834025" y="3355975"/>
              <a:ext cx="0" cy="987900"/>
            </a:xfrm>
            <a:prstGeom prst="straightConnector1">
              <a:avLst/>
            </a:prstGeom>
            <a:noFill/>
            <a:ln cap="flat" cmpd="sng" w="19050">
              <a:solidFill>
                <a:srgbClr val="9900FF"/>
              </a:solidFill>
              <a:prstDash val="solid"/>
              <a:round/>
              <a:headEnd len="med" w="med" type="none"/>
              <a:tailEnd len="med" w="med" type="none"/>
            </a:ln>
          </p:spPr>
        </p:cxnSp>
        <p:cxnSp>
          <p:nvCxnSpPr>
            <p:cNvPr id="339" name="Google Shape;339;p31"/>
            <p:cNvCxnSpPr/>
            <p:nvPr/>
          </p:nvCxnSpPr>
          <p:spPr>
            <a:xfrm flipH="1" rot="10800000">
              <a:off x="7845775" y="3356150"/>
              <a:ext cx="705600" cy="11700"/>
            </a:xfrm>
            <a:prstGeom prst="straightConnector1">
              <a:avLst/>
            </a:prstGeom>
            <a:noFill/>
            <a:ln cap="flat" cmpd="sng" w="19050">
              <a:solidFill>
                <a:srgbClr val="9900FF"/>
              </a:solidFill>
              <a:prstDash val="solid"/>
              <a:round/>
              <a:headEnd len="med" w="med" type="none"/>
              <a:tailEnd len="med" w="med" type="none"/>
            </a:ln>
          </p:spPr>
        </p:cxnSp>
      </p:grpSp>
      <p:grpSp>
        <p:nvGrpSpPr>
          <p:cNvPr id="340" name="Google Shape;340;p31"/>
          <p:cNvGrpSpPr/>
          <p:nvPr/>
        </p:nvGrpSpPr>
        <p:grpSpPr>
          <a:xfrm>
            <a:off x="5848888" y="1318974"/>
            <a:ext cx="1869741" cy="1268814"/>
            <a:chOff x="2285763" y="1474350"/>
            <a:chExt cx="4324100" cy="2194800"/>
          </a:xfrm>
        </p:grpSpPr>
        <p:cxnSp>
          <p:nvCxnSpPr>
            <p:cNvPr id="341" name="Google Shape;341;p31"/>
            <p:cNvCxnSpPr/>
            <p:nvPr/>
          </p:nvCxnSpPr>
          <p:spPr>
            <a:xfrm>
              <a:off x="3805863" y="2571750"/>
              <a:ext cx="297300" cy="1097400"/>
            </a:xfrm>
            <a:prstGeom prst="straightConnector1">
              <a:avLst/>
            </a:prstGeom>
            <a:noFill/>
            <a:ln cap="flat" cmpd="sng" w="19050">
              <a:solidFill>
                <a:srgbClr val="FF0000"/>
              </a:solidFill>
              <a:prstDash val="solid"/>
              <a:round/>
              <a:headEnd len="med" w="med" type="none"/>
              <a:tailEnd len="med" w="med" type="none"/>
            </a:ln>
          </p:spPr>
        </p:cxnSp>
        <p:cxnSp>
          <p:nvCxnSpPr>
            <p:cNvPr id="342" name="Google Shape;342;p31"/>
            <p:cNvCxnSpPr/>
            <p:nvPr/>
          </p:nvCxnSpPr>
          <p:spPr>
            <a:xfrm>
              <a:off x="4103038" y="3669025"/>
              <a:ext cx="171600" cy="0"/>
            </a:xfrm>
            <a:prstGeom prst="straightConnector1">
              <a:avLst/>
            </a:prstGeom>
            <a:noFill/>
            <a:ln cap="flat" cmpd="sng" w="19050">
              <a:solidFill>
                <a:srgbClr val="FF0000"/>
              </a:solidFill>
              <a:prstDash val="solid"/>
              <a:round/>
              <a:headEnd len="med" w="med" type="none"/>
              <a:tailEnd len="med" w="med" type="none"/>
            </a:ln>
          </p:spPr>
        </p:cxnSp>
        <p:cxnSp>
          <p:nvCxnSpPr>
            <p:cNvPr id="343" name="Google Shape;343;p31"/>
            <p:cNvCxnSpPr/>
            <p:nvPr/>
          </p:nvCxnSpPr>
          <p:spPr>
            <a:xfrm>
              <a:off x="4620863" y="1474350"/>
              <a:ext cx="171600" cy="0"/>
            </a:xfrm>
            <a:prstGeom prst="straightConnector1">
              <a:avLst/>
            </a:prstGeom>
            <a:noFill/>
            <a:ln cap="flat" cmpd="sng" w="19050">
              <a:solidFill>
                <a:srgbClr val="FF0000"/>
              </a:solidFill>
              <a:prstDash val="solid"/>
              <a:round/>
              <a:headEnd len="med" w="med" type="none"/>
              <a:tailEnd len="med" w="med" type="none"/>
            </a:ln>
          </p:spPr>
        </p:cxnSp>
        <p:cxnSp>
          <p:nvCxnSpPr>
            <p:cNvPr id="344" name="Google Shape;344;p31"/>
            <p:cNvCxnSpPr/>
            <p:nvPr/>
          </p:nvCxnSpPr>
          <p:spPr>
            <a:xfrm>
              <a:off x="4792463" y="1474350"/>
              <a:ext cx="297300" cy="1097400"/>
            </a:xfrm>
            <a:prstGeom prst="straightConnector1">
              <a:avLst/>
            </a:prstGeom>
            <a:noFill/>
            <a:ln cap="flat" cmpd="sng" w="19050">
              <a:solidFill>
                <a:srgbClr val="FF0000"/>
              </a:solidFill>
              <a:prstDash val="solid"/>
              <a:round/>
              <a:headEnd len="med" w="med" type="none"/>
              <a:tailEnd len="med" w="med" type="none"/>
            </a:ln>
          </p:spPr>
        </p:cxnSp>
        <p:cxnSp>
          <p:nvCxnSpPr>
            <p:cNvPr id="345" name="Google Shape;345;p31"/>
            <p:cNvCxnSpPr/>
            <p:nvPr/>
          </p:nvCxnSpPr>
          <p:spPr>
            <a:xfrm flipH="1" rot="10800000">
              <a:off x="4274645" y="2571750"/>
              <a:ext cx="173700" cy="1097400"/>
            </a:xfrm>
            <a:prstGeom prst="straightConnector1">
              <a:avLst/>
            </a:prstGeom>
            <a:noFill/>
            <a:ln cap="flat" cmpd="sng" w="19050">
              <a:solidFill>
                <a:srgbClr val="FF0000"/>
              </a:solidFill>
              <a:prstDash val="solid"/>
              <a:round/>
              <a:headEnd len="med" w="med" type="none"/>
              <a:tailEnd len="med" w="med" type="none"/>
            </a:ln>
          </p:spPr>
        </p:cxnSp>
        <p:cxnSp>
          <p:nvCxnSpPr>
            <p:cNvPr id="346" name="Google Shape;346;p31"/>
            <p:cNvCxnSpPr/>
            <p:nvPr/>
          </p:nvCxnSpPr>
          <p:spPr>
            <a:xfrm flipH="1" rot="10800000">
              <a:off x="4448345" y="1474350"/>
              <a:ext cx="173700" cy="1097400"/>
            </a:xfrm>
            <a:prstGeom prst="straightConnector1">
              <a:avLst/>
            </a:prstGeom>
            <a:noFill/>
            <a:ln cap="flat" cmpd="sng" w="19050">
              <a:solidFill>
                <a:srgbClr val="FF0000"/>
              </a:solidFill>
              <a:prstDash val="solid"/>
              <a:round/>
              <a:headEnd len="med" w="med" type="none"/>
              <a:tailEnd len="med" w="med" type="none"/>
            </a:ln>
          </p:spPr>
        </p:cxnSp>
        <p:cxnSp>
          <p:nvCxnSpPr>
            <p:cNvPr id="347" name="Google Shape;347;p31"/>
            <p:cNvCxnSpPr/>
            <p:nvPr/>
          </p:nvCxnSpPr>
          <p:spPr>
            <a:xfrm>
              <a:off x="2285763" y="2571750"/>
              <a:ext cx="1520100" cy="0"/>
            </a:xfrm>
            <a:prstGeom prst="straightConnector1">
              <a:avLst/>
            </a:prstGeom>
            <a:noFill/>
            <a:ln cap="flat" cmpd="sng" w="19050">
              <a:solidFill>
                <a:srgbClr val="FF0000"/>
              </a:solidFill>
              <a:prstDash val="solid"/>
              <a:round/>
              <a:headEnd len="med" w="med" type="none"/>
              <a:tailEnd len="med" w="med" type="none"/>
            </a:ln>
          </p:spPr>
        </p:cxnSp>
        <p:cxnSp>
          <p:nvCxnSpPr>
            <p:cNvPr id="348" name="Google Shape;348;p31"/>
            <p:cNvCxnSpPr/>
            <p:nvPr/>
          </p:nvCxnSpPr>
          <p:spPr>
            <a:xfrm>
              <a:off x="5089763" y="2571750"/>
              <a:ext cx="1520100" cy="0"/>
            </a:xfrm>
            <a:prstGeom prst="straightConnector1">
              <a:avLst/>
            </a:prstGeom>
            <a:noFill/>
            <a:ln cap="flat" cmpd="sng" w="19050">
              <a:solidFill>
                <a:srgbClr val="FF0000"/>
              </a:solidFill>
              <a:prstDash val="solid"/>
              <a:round/>
              <a:headEnd len="med" w="med" type="none"/>
              <a:tailEnd len="med" w="med" type="none"/>
            </a:ln>
          </p:spPr>
        </p:cxnSp>
      </p:grpSp>
      <p:grpSp>
        <p:nvGrpSpPr>
          <p:cNvPr id="349" name="Google Shape;349;p31"/>
          <p:cNvGrpSpPr/>
          <p:nvPr/>
        </p:nvGrpSpPr>
        <p:grpSpPr>
          <a:xfrm>
            <a:off x="4476338" y="2126250"/>
            <a:ext cx="4324100" cy="2194800"/>
            <a:chOff x="2285763" y="1474350"/>
            <a:chExt cx="4324100" cy="2194800"/>
          </a:xfrm>
        </p:grpSpPr>
        <p:cxnSp>
          <p:nvCxnSpPr>
            <p:cNvPr id="350" name="Google Shape;350;p31"/>
            <p:cNvCxnSpPr/>
            <p:nvPr/>
          </p:nvCxnSpPr>
          <p:spPr>
            <a:xfrm>
              <a:off x="3805863" y="2571750"/>
              <a:ext cx="297300" cy="1097400"/>
            </a:xfrm>
            <a:prstGeom prst="straightConnector1">
              <a:avLst/>
            </a:prstGeom>
            <a:noFill/>
            <a:ln cap="flat" cmpd="sng" w="19050">
              <a:solidFill>
                <a:srgbClr val="FF0000"/>
              </a:solidFill>
              <a:prstDash val="solid"/>
              <a:round/>
              <a:headEnd len="med" w="med" type="none"/>
              <a:tailEnd len="med" w="med" type="none"/>
            </a:ln>
          </p:spPr>
        </p:cxnSp>
        <p:cxnSp>
          <p:nvCxnSpPr>
            <p:cNvPr id="351" name="Google Shape;351;p31"/>
            <p:cNvCxnSpPr/>
            <p:nvPr/>
          </p:nvCxnSpPr>
          <p:spPr>
            <a:xfrm>
              <a:off x="4103038" y="3669025"/>
              <a:ext cx="171600" cy="0"/>
            </a:xfrm>
            <a:prstGeom prst="straightConnector1">
              <a:avLst/>
            </a:prstGeom>
            <a:noFill/>
            <a:ln cap="flat" cmpd="sng" w="19050">
              <a:solidFill>
                <a:srgbClr val="FF0000"/>
              </a:solidFill>
              <a:prstDash val="solid"/>
              <a:round/>
              <a:headEnd len="med" w="med" type="none"/>
              <a:tailEnd len="med" w="med" type="none"/>
            </a:ln>
          </p:spPr>
        </p:cxnSp>
        <p:cxnSp>
          <p:nvCxnSpPr>
            <p:cNvPr id="352" name="Google Shape;352;p31"/>
            <p:cNvCxnSpPr/>
            <p:nvPr/>
          </p:nvCxnSpPr>
          <p:spPr>
            <a:xfrm>
              <a:off x="4620863" y="1474350"/>
              <a:ext cx="171600" cy="0"/>
            </a:xfrm>
            <a:prstGeom prst="straightConnector1">
              <a:avLst/>
            </a:prstGeom>
            <a:noFill/>
            <a:ln cap="flat" cmpd="sng" w="19050">
              <a:solidFill>
                <a:srgbClr val="FF0000"/>
              </a:solidFill>
              <a:prstDash val="solid"/>
              <a:round/>
              <a:headEnd len="med" w="med" type="none"/>
              <a:tailEnd len="med" w="med" type="none"/>
            </a:ln>
          </p:spPr>
        </p:cxnSp>
        <p:cxnSp>
          <p:nvCxnSpPr>
            <p:cNvPr id="353" name="Google Shape;353;p31"/>
            <p:cNvCxnSpPr/>
            <p:nvPr/>
          </p:nvCxnSpPr>
          <p:spPr>
            <a:xfrm>
              <a:off x="4792463" y="1474350"/>
              <a:ext cx="297300" cy="1097400"/>
            </a:xfrm>
            <a:prstGeom prst="straightConnector1">
              <a:avLst/>
            </a:prstGeom>
            <a:noFill/>
            <a:ln cap="flat" cmpd="sng" w="19050">
              <a:solidFill>
                <a:srgbClr val="FF0000"/>
              </a:solidFill>
              <a:prstDash val="solid"/>
              <a:round/>
              <a:headEnd len="med" w="med" type="none"/>
              <a:tailEnd len="med" w="med" type="none"/>
            </a:ln>
          </p:spPr>
        </p:cxnSp>
        <p:cxnSp>
          <p:nvCxnSpPr>
            <p:cNvPr id="354" name="Google Shape;354;p31"/>
            <p:cNvCxnSpPr/>
            <p:nvPr/>
          </p:nvCxnSpPr>
          <p:spPr>
            <a:xfrm flipH="1" rot="10800000">
              <a:off x="4274645" y="2571750"/>
              <a:ext cx="173700" cy="1097400"/>
            </a:xfrm>
            <a:prstGeom prst="straightConnector1">
              <a:avLst/>
            </a:prstGeom>
            <a:noFill/>
            <a:ln cap="flat" cmpd="sng" w="19050">
              <a:solidFill>
                <a:srgbClr val="FF0000"/>
              </a:solidFill>
              <a:prstDash val="solid"/>
              <a:round/>
              <a:headEnd len="med" w="med" type="none"/>
              <a:tailEnd len="med" w="med" type="none"/>
            </a:ln>
          </p:spPr>
        </p:cxnSp>
        <p:cxnSp>
          <p:nvCxnSpPr>
            <p:cNvPr id="355" name="Google Shape;355;p31"/>
            <p:cNvCxnSpPr/>
            <p:nvPr/>
          </p:nvCxnSpPr>
          <p:spPr>
            <a:xfrm flipH="1" rot="10800000">
              <a:off x="4448345" y="1474350"/>
              <a:ext cx="173700" cy="1097400"/>
            </a:xfrm>
            <a:prstGeom prst="straightConnector1">
              <a:avLst/>
            </a:prstGeom>
            <a:noFill/>
            <a:ln cap="flat" cmpd="sng" w="19050">
              <a:solidFill>
                <a:srgbClr val="FF0000"/>
              </a:solidFill>
              <a:prstDash val="solid"/>
              <a:round/>
              <a:headEnd len="med" w="med" type="none"/>
              <a:tailEnd len="med" w="med" type="none"/>
            </a:ln>
          </p:spPr>
        </p:cxnSp>
        <p:cxnSp>
          <p:nvCxnSpPr>
            <p:cNvPr id="356" name="Google Shape;356;p31"/>
            <p:cNvCxnSpPr/>
            <p:nvPr/>
          </p:nvCxnSpPr>
          <p:spPr>
            <a:xfrm>
              <a:off x="2285763" y="2571750"/>
              <a:ext cx="1520100" cy="0"/>
            </a:xfrm>
            <a:prstGeom prst="straightConnector1">
              <a:avLst/>
            </a:prstGeom>
            <a:noFill/>
            <a:ln cap="flat" cmpd="sng" w="19050">
              <a:solidFill>
                <a:srgbClr val="FF0000"/>
              </a:solidFill>
              <a:prstDash val="solid"/>
              <a:round/>
              <a:headEnd len="med" w="med" type="none"/>
              <a:tailEnd len="med" w="med" type="none"/>
            </a:ln>
          </p:spPr>
        </p:cxnSp>
        <p:cxnSp>
          <p:nvCxnSpPr>
            <p:cNvPr id="357" name="Google Shape;357;p31"/>
            <p:cNvCxnSpPr/>
            <p:nvPr/>
          </p:nvCxnSpPr>
          <p:spPr>
            <a:xfrm>
              <a:off x="5089763" y="2571750"/>
              <a:ext cx="1520100" cy="0"/>
            </a:xfrm>
            <a:prstGeom prst="straightConnector1">
              <a:avLst/>
            </a:prstGeom>
            <a:noFill/>
            <a:ln cap="flat" cmpd="sng" w="19050">
              <a:solidFill>
                <a:srgbClr val="FF0000"/>
              </a:solidFill>
              <a:prstDash val="solid"/>
              <a:round/>
              <a:headEnd len="med" w="med" type="none"/>
              <a:tailEnd len="med" w="med" type="none"/>
            </a:ln>
          </p:spPr>
        </p:cxnSp>
      </p:grpSp>
      <p:sp>
        <p:nvSpPr>
          <p:cNvPr id="358" name="Google Shape;358;p31"/>
          <p:cNvSpPr txBox="1"/>
          <p:nvPr/>
        </p:nvSpPr>
        <p:spPr>
          <a:xfrm>
            <a:off x="5854675" y="1770050"/>
            <a:ext cx="72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t>Energy</a:t>
            </a:r>
            <a:endParaRPr i="1" sz="1200"/>
          </a:p>
        </p:txBody>
      </p:sp>
      <p:cxnSp>
        <p:nvCxnSpPr>
          <p:cNvPr id="359" name="Google Shape;359;p31"/>
          <p:cNvCxnSpPr/>
          <p:nvPr/>
        </p:nvCxnSpPr>
        <p:spPr>
          <a:xfrm>
            <a:off x="6513400" y="2005200"/>
            <a:ext cx="377400" cy="125700"/>
          </a:xfrm>
          <a:prstGeom prst="straightConnector1">
            <a:avLst/>
          </a:prstGeom>
          <a:noFill/>
          <a:ln cap="flat" cmpd="sng" w="19050">
            <a:solidFill>
              <a:srgbClr val="FF00FF"/>
            </a:solidFill>
            <a:prstDash val="solid"/>
            <a:round/>
            <a:headEnd len="med" w="med" type="none"/>
            <a:tailEnd len="med" w="med" type="triangle"/>
          </a:ln>
        </p:spPr>
      </p:cxnSp>
      <p:cxnSp>
        <p:nvCxnSpPr>
          <p:cNvPr id="360" name="Google Shape;360;p31"/>
          <p:cNvCxnSpPr/>
          <p:nvPr/>
        </p:nvCxnSpPr>
        <p:spPr>
          <a:xfrm>
            <a:off x="6925100" y="2140775"/>
            <a:ext cx="11400" cy="2148900"/>
          </a:xfrm>
          <a:prstGeom prst="straightConnector1">
            <a:avLst/>
          </a:prstGeom>
          <a:noFill/>
          <a:ln cap="flat" cmpd="sng" w="19050">
            <a:solidFill>
              <a:srgbClr val="F6B26B"/>
            </a:solidFill>
            <a:prstDash val="solid"/>
            <a:round/>
            <a:headEnd len="med" w="med" type="none"/>
            <a:tailEnd len="med" w="med" type="none"/>
          </a:ln>
        </p:spPr>
      </p:cxnSp>
      <p:cxnSp>
        <p:nvCxnSpPr>
          <p:cNvPr id="361" name="Google Shape;361;p31"/>
          <p:cNvCxnSpPr/>
          <p:nvPr/>
        </p:nvCxnSpPr>
        <p:spPr>
          <a:xfrm>
            <a:off x="5980113" y="2130950"/>
            <a:ext cx="11400" cy="2148900"/>
          </a:xfrm>
          <a:prstGeom prst="straightConnector1">
            <a:avLst/>
          </a:prstGeom>
          <a:noFill/>
          <a:ln cap="flat" cmpd="sng" w="19050">
            <a:solidFill>
              <a:srgbClr val="C27BA0"/>
            </a:solidFill>
            <a:prstDash val="solid"/>
            <a:round/>
            <a:headEnd len="med" w="med" type="none"/>
            <a:tailEnd len="med" w="med" type="none"/>
          </a:ln>
        </p:spPr>
      </p:cxnSp>
      <p:sp>
        <p:nvSpPr>
          <p:cNvPr id="362" name="Google Shape;362;p31"/>
          <p:cNvSpPr txBox="1"/>
          <p:nvPr/>
        </p:nvSpPr>
        <p:spPr>
          <a:xfrm>
            <a:off x="5053375" y="2306300"/>
            <a:ext cx="48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t>t</a:t>
            </a:r>
            <a:r>
              <a:rPr baseline="-25000" i="1" lang="en" sz="1200"/>
              <a:t>0</a:t>
            </a:r>
            <a:endParaRPr baseline="-25000" i="1" sz="1200"/>
          </a:p>
        </p:txBody>
      </p:sp>
      <p:cxnSp>
        <p:nvCxnSpPr>
          <p:cNvPr id="363" name="Google Shape;363;p31"/>
          <p:cNvCxnSpPr/>
          <p:nvPr/>
        </p:nvCxnSpPr>
        <p:spPr>
          <a:xfrm flipH="1" rot="10800000">
            <a:off x="5427550" y="2485300"/>
            <a:ext cx="480000" cy="11400"/>
          </a:xfrm>
          <a:prstGeom prst="straightConnector1">
            <a:avLst/>
          </a:prstGeom>
          <a:noFill/>
          <a:ln cap="flat" cmpd="sng" w="19050">
            <a:solidFill>
              <a:srgbClr val="FF00FF"/>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1000"/>
                                        <p:tgtEl>
                                          <p:spTgt spid="328"/>
                                        </p:tgtEl>
                                        <p:attrNameLst>
                                          <p:attrName>ppt_x</p:attrName>
                                        </p:attrNameLst>
                                      </p:cBhvr>
                                      <p:tavLst>
                                        <p:tav fmla="" tm="0">
                                          <p:val>
                                            <p:strVal val="#ppt_x"/>
                                          </p:val>
                                        </p:tav>
                                        <p:tav fmla="" tm="100000">
                                          <p:val>
                                            <p:strVal val="#ppt_x+1"/>
                                          </p:val>
                                        </p:tav>
                                      </p:tavLst>
                                    </p:anim>
                                    <p:set>
                                      <p:cBhvr>
                                        <p:cTn dur="1" fill="hold">
                                          <p:stCondLst>
                                            <p:cond delay="1000"/>
                                          </p:stCondLst>
                                        </p:cTn>
                                        <p:tgtEl>
                                          <p:spTgt spid="328"/>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 presetSubtype="0">
                                  <p:stCondLst>
                                    <p:cond delay="0"/>
                                  </p:stCondLst>
                                  <p:childTnLst>
                                    <p:set>
                                      <p:cBhvr>
                                        <p:cTn dur="1" fill="hold">
                                          <p:stCondLst>
                                            <p:cond delay="0"/>
                                          </p:stCondLst>
                                        </p:cTn>
                                        <p:tgtEl>
                                          <p:spTgt spid="327"/>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34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2"/>
          <p:cNvSpPr txBox="1"/>
          <p:nvPr/>
        </p:nvSpPr>
        <p:spPr>
          <a:xfrm>
            <a:off x="0" y="4792750"/>
            <a:ext cx="15987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Lato"/>
                <a:ea typeface="Lato"/>
                <a:cs typeface="Lato"/>
                <a:sym typeface="Lato"/>
              </a:rPr>
              <a:t>Austin Nelsen</a:t>
            </a:r>
            <a:endParaRPr sz="800">
              <a:latin typeface="Lato"/>
              <a:ea typeface="Lato"/>
              <a:cs typeface="Lato"/>
              <a:sym typeface="Lato"/>
            </a:endParaRPr>
          </a:p>
        </p:txBody>
      </p:sp>
      <p:sp>
        <p:nvSpPr>
          <p:cNvPr id="369" name="Google Shape;369;p3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70" name="Google Shape;370;p32"/>
          <p:cNvPicPr preferRelativeResize="0"/>
          <p:nvPr/>
        </p:nvPicPr>
        <p:blipFill>
          <a:blip r:embed="rId3">
            <a:alphaModFix/>
          </a:blip>
          <a:stretch>
            <a:fillRect/>
          </a:stretch>
        </p:blipFill>
        <p:spPr>
          <a:xfrm>
            <a:off x="8298800" y="4594800"/>
            <a:ext cx="548700" cy="548700"/>
          </a:xfrm>
          <a:prstGeom prst="rect">
            <a:avLst/>
          </a:prstGeom>
          <a:noFill/>
          <a:ln>
            <a:noFill/>
          </a:ln>
        </p:spPr>
      </p:pic>
      <p:sp>
        <p:nvSpPr>
          <p:cNvPr id="371" name="Google Shape;371;p32"/>
          <p:cNvSpPr txBox="1"/>
          <p:nvPr>
            <p:ph type="title"/>
          </p:nvPr>
        </p:nvSpPr>
        <p:spPr>
          <a:xfrm>
            <a:off x="729450" y="5334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Collection: Global Logic (PC)</a:t>
            </a:r>
            <a:endParaRPr/>
          </a:p>
        </p:txBody>
      </p:sp>
      <p:pic>
        <p:nvPicPr>
          <p:cNvPr id="372" name="Google Shape;372;p32"/>
          <p:cNvPicPr preferRelativeResize="0"/>
          <p:nvPr/>
        </p:nvPicPr>
        <p:blipFill>
          <a:blip r:embed="rId4">
            <a:alphaModFix/>
          </a:blip>
          <a:stretch>
            <a:fillRect/>
          </a:stretch>
        </p:blipFill>
        <p:spPr>
          <a:xfrm>
            <a:off x="7280628" y="4594801"/>
            <a:ext cx="1018178" cy="548700"/>
          </a:xfrm>
          <a:prstGeom prst="rect">
            <a:avLst/>
          </a:prstGeom>
          <a:noFill/>
          <a:ln>
            <a:noFill/>
          </a:ln>
        </p:spPr>
      </p:pic>
      <p:pic>
        <p:nvPicPr>
          <p:cNvPr id="373" name="Google Shape;373;p32"/>
          <p:cNvPicPr preferRelativeResize="0"/>
          <p:nvPr/>
        </p:nvPicPr>
        <p:blipFill rotWithShape="1">
          <a:blip r:embed="rId5">
            <a:alphaModFix/>
          </a:blip>
          <a:srcRect b="64675" l="0" r="0" t="0"/>
          <a:stretch/>
        </p:blipFill>
        <p:spPr>
          <a:xfrm>
            <a:off x="87488" y="1733475"/>
            <a:ext cx="8969026" cy="1676552"/>
          </a:xfrm>
          <a:prstGeom prst="rect">
            <a:avLst/>
          </a:prstGeom>
          <a:noFill/>
          <a:ln>
            <a:noFill/>
          </a:ln>
        </p:spPr>
      </p:pic>
      <p:sp>
        <p:nvSpPr>
          <p:cNvPr id="374" name="Google Shape;374;p32"/>
          <p:cNvSpPr/>
          <p:nvPr/>
        </p:nvSpPr>
        <p:spPr>
          <a:xfrm>
            <a:off x="2448525" y="1760600"/>
            <a:ext cx="1268700" cy="696900"/>
          </a:xfrm>
          <a:prstGeom prst="rect">
            <a:avLst/>
          </a:prstGeom>
          <a:noFill/>
          <a:ln cap="flat" cmpd="sng" w="2857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75" name="Google Shape;375;p32"/>
          <p:cNvSpPr/>
          <p:nvPr/>
        </p:nvSpPr>
        <p:spPr>
          <a:xfrm>
            <a:off x="574050" y="2691825"/>
            <a:ext cx="1214400" cy="6969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76" name="Google Shape;376;p32"/>
          <p:cNvSpPr/>
          <p:nvPr/>
        </p:nvSpPr>
        <p:spPr>
          <a:xfrm>
            <a:off x="3288500" y="2691825"/>
            <a:ext cx="1345500" cy="6969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77" name="Google Shape;377;p32"/>
          <p:cNvSpPr/>
          <p:nvPr/>
        </p:nvSpPr>
        <p:spPr>
          <a:xfrm>
            <a:off x="5372100" y="2588425"/>
            <a:ext cx="3487200" cy="964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78" name="Google Shape;378;p32"/>
          <p:cNvSpPr txBox="1"/>
          <p:nvPr/>
        </p:nvSpPr>
        <p:spPr>
          <a:xfrm>
            <a:off x="1181300" y="4074900"/>
            <a:ext cx="2110200" cy="4311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i="1" lang="en" sz="1600">
                <a:solidFill>
                  <a:schemeClr val="accent1"/>
                </a:solidFill>
                <a:latin typeface="Lato"/>
                <a:ea typeface="Lato"/>
                <a:cs typeface="Lato"/>
                <a:sym typeface="Lato"/>
              </a:rPr>
              <a:t>Organize L1 Triggers</a:t>
            </a:r>
            <a:endParaRPr b="1" i="1" sz="1500"/>
          </a:p>
        </p:txBody>
      </p:sp>
      <p:cxnSp>
        <p:nvCxnSpPr>
          <p:cNvPr id="379" name="Google Shape;379;p32"/>
          <p:cNvCxnSpPr>
            <a:stCxn id="378" idx="0"/>
            <a:endCxn id="375" idx="2"/>
          </p:cNvCxnSpPr>
          <p:nvPr/>
        </p:nvCxnSpPr>
        <p:spPr>
          <a:xfrm rot="10800000">
            <a:off x="1181300" y="3388800"/>
            <a:ext cx="1055100" cy="686100"/>
          </a:xfrm>
          <a:prstGeom prst="straightConnector1">
            <a:avLst/>
          </a:prstGeom>
          <a:noFill/>
          <a:ln cap="flat" cmpd="sng" w="19050">
            <a:solidFill>
              <a:srgbClr val="FF0000"/>
            </a:solidFill>
            <a:prstDash val="solid"/>
            <a:round/>
            <a:headEnd len="med" w="med" type="none"/>
            <a:tailEnd len="med" w="med" type="triangle"/>
          </a:ln>
        </p:spPr>
      </p:cxnSp>
      <p:sp>
        <p:nvSpPr>
          <p:cNvPr id="380" name="Google Shape;380;p32"/>
          <p:cNvSpPr txBox="1"/>
          <p:nvPr/>
        </p:nvSpPr>
        <p:spPr>
          <a:xfrm>
            <a:off x="3961113" y="4074900"/>
            <a:ext cx="2631300" cy="4311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i="1" lang="en" sz="1600">
                <a:solidFill>
                  <a:schemeClr val="accent1"/>
                </a:solidFill>
                <a:latin typeface="Lato"/>
                <a:ea typeface="Lato"/>
                <a:cs typeface="Lato"/>
                <a:sym typeface="Lato"/>
              </a:rPr>
              <a:t>Identify Coincidence Events</a:t>
            </a:r>
            <a:endParaRPr b="1" i="1" sz="1500"/>
          </a:p>
        </p:txBody>
      </p:sp>
      <p:cxnSp>
        <p:nvCxnSpPr>
          <p:cNvPr id="381" name="Google Shape;381;p32"/>
          <p:cNvCxnSpPr>
            <a:stCxn id="380" idx="0"/>
            <a:endCxn id="376" idx="2"/>
          </p:cNvCxnSpPr>
          <p:nvPr/>
        </p:nvCxnSpPr>
        <p:spPr>
          <a:xfrm rot="10800000">
            <a:off x="3961263" y="3388800"/>
            <a:ext cx="1315500" cy="6861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7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7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7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3"/>
          <p:cNvSpPr txBox="1"/>
          <p:nvPr/>
        </p:nvSpPr>
        <p:spPr>
          <a:xfrm>
            <a:off x="0" y="4792750"/>
            <a:ext cx="15987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Lato"/>
                <a:ea typeface="Lato"/>
                <a:cs typeface="Lato"/>
                <a:sym typeface="Lato"/>
              </a:rPr>
              <a:t>Austin Nelsen</a:t>
            </a:r>
            <a:endParaRPr sz="800">
              <a:latin typeface="Lato"/>
              <a:ea typeface="Lato"/>
              <a:cs typeface="Lato"/>
              <a:sym typeface="Lato"/>
            </a:endParaRPr>
          </a:p>
        </p:txBody>
      </p:sp>
      <p:sp>
        <p:nvSpPr>
          <p:cNvPr id="387" name="Google Shape;387;p3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88" name="Google Shape;388;p33"/>
          <p:cNvPicPr preferRelativeResize="0"/>
          <p:nvPr/>
        </p:nvPicPr>
        <p:blipFill>
          <a:blip r:embed="rId3">
            <a:alphaModFix/>
          </a:blip>
          <a:stretch>
            <a:fillRect/>
          </a:stretch>
        </p:blipFill>
        <p:spPr>
          <a:xfrm>
            <a:off x="8298800" y="4594800"/>
            <a:ext cx="548700" cy="548700"/>
          </a:xfrm>
          <a:prstGeom prst="rect">
            <a:avLst/>
          </a:prstGeom>
          <a:noFill/>
          <a:ln>
            <a:noFill/>
          </a:ln>
        </p:spPr>
      </p:pic>
      <p:sp>
        <p:nvSpPr>
          <p:cNvPr id="389" name="Google Shape;389;p33"/>
          <p:cNvSpPr txBox="1"/>
          <p:nvPr>
            <p:ph type="title"/>
          </p:nvPr>
        </p:nvSpPr>
        <p:spPr>
          <a:xfrm>
            <a:off x="729450" y="5334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Timing Synchronization</a:t>
            </a:r>
            <a:endParaRPr/>
          </a:p>
        </p:txBody>
      </p:sp>
      <p:pic>
        <p:nvPicPr>
          <p:cNvPr id="390" name="Google Shape;390;p33"/>
          <p:cNvPicPr preferRelativeResize="0"/>
          <p:nvPr/>
        </p:nvPicPr>
        <p:blipFill>
          <a:blip r:embed="rId4">
            <a:alphaModFix/>
          </a:blip>
          <a:stretch>
            <a:fillRect/>
          </a:stretch>
        </p:blipFill>
        <p:spPr>
          <a:xfrm>
            <a:off x="7280628" y="4594801"/>
            <a:ext cx="1018178" cy="548700"/>
          </a:xfrm>
          <a:prstGeom prst="rect">
            <a:avLst/>
          </a:prstGeom>
          <a:noFill/>
          <a:ln>
            <a:noFill/>
          </a:ln>
        </p:spPr>
      </p:pic>
      <p:sp>
        <p:nvSpPr>
          <p:cNvPr id="391" name="Google Shape;391;p33"/>
          <p:cNvSpPr txBox="1"/>
          <p:nvPr>
            <p:ph idx="1" type="body"/>
          </p:nvPr>
        </p:nvSpPr>
        <p:spPr>
          <a:xfrm>
            <a:off x="729450" y="1298350"/>
            <a:ext cx="6551100" cy="3494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t>Synchronization Process (Hardware):</a:t>
            </a:r>
            <a:endParaRPr b="1" sz="1600"/>
          </a:p>
          <a:p>
            <a:pPr indent="-323850" lvl="0" marL="457200" rtl="0" algn="l">
              <a:spcBef>
                <a:spcPts val="1200"/>
              </a:spcBef>
              <a:spcAft>
                <a:spcPts val="0"/>
              </a:spcAft>
              <a:buSzPts val="1500"/>
              <a:buChar char="●"/>
            </a:pPr>
            <a:r>
              <a:rPr lang="en" sz="1500"/>
              <a:t>6674T (primary) generates highly stable 10 MHz clock</a:t>
            </a:r>
            <a:endParaRPr sz="1500"/>
          </a:p>
          <a:p>
            <a:pPr indent="-317500" lvl="1" marL="914400" rtl="0" algn="l">
              <a:spcBef>
                <a:spcPts val="0"/>
              </a:spcBef>
              <a:spcAft>
                <a:spcPts val="0"/>
              </a:spcAft>
              <a:buSzPts val="1400"/>
              <a:buChar char="○"/>
            </a:pPr>
            <a:r>
              <a:rPr i="1" lang="en" sz="1400"/>
              <a:t>Onboard oven-controlled crystal oscillator</a:t>
            </a:r>
            <a:endParaRPr sz="1400"/>
          </a:p>
          <a:p>
            <a:pPr indent="-317500" lvl="1" marL="914400" rtl="0" algn="l">
              <a:spcBef>
                <a:spcPts val="0"/>
              </a:spcBef>
              <a:spcAft>
                <a:spcPts val="0"/>
              </a:spcAft>
              <a:buSzPts val="1400"/>
              <a:buChar char="○"/>
            </a:pPr>
            <a:r>
              <a:rPr lang="en" sz="1400"/>
              <a:t>Routes clock and triggers in primary chassis and sends it to the secondary</a:t>
            </a:r>
            <a:endParaRPr sz="1400"/>
          </a:p>
          <a:p>
            <a:pPr indent="-323850" lvl="0" marL="457200" rtl="0" algn="l">
              <a:spcBef>
                <a:spcPts val="0"/>
              </a:spcBef>
              <a:spcAft>
                <a:spcPts val="0"/>
              </a:spcAft>
              <a:buSzPts val="1500"/>
              <a:buChar char="●"/>
            </a:pPr>
            <a:r>
              <a:rPr lang="en" sz="1500"/>
              <a:t>6672 (secondary) collects clock input from primary</a:t>
            </a:r>
            <a:endParaRPr sz="1500"/>
          </a:p>
          <a:p>
            <a:pPr indent="-317500" lvl="1" marL="914400" rtl="0" algn="l">
              <a:spcBef>
                <a:spcPts val="0"/>
              </a:spcBef>
              <a:spcAft>
                <a:spcPts val="0"/>
              </a:spcAft>
              <a:buSzPts val="1400"/>
              <a:buChar char="○"/>
            </a:pPr>
            <a:r>
              <a:rPr lang="en" sz="1400"/>
              <a:t>Routes clock triggers and triggers in secondary chassis</a:t>
            </a:r>
            <a:endParaRPr sz="1400"/>
          </a:p>
          <a:p>
            <a:pPr indent="-323850" lvl="0" marL="457200" rtl="0" algn="l">
              <a:spcBef>
                <a:spcPts val="0"/>
              </a:spcBef>
              <a:spcAft>
                <a:spcPts val="0"/>
              </a:spcAft>
              <a:buSzPts val="1500"/>
              <a:buChar char="●"/>
            </a:pPr>
            <a:r>
              <a:rPr lang="en" sz="1500"/>
              <a:t>NI custom + p</a:t>
            </a:r>
            <a:r>
              <a:rPr lang="en" sz="1500"/>
              <a:t>roprietary</a:t>
            </a:r>
            <a:r>
              <a:rPr lang="en" sz="1500"/>
              <a:t> software</a:t>
            </a:r>
            <a:endParaRPr sz="1500"/>
          </a:p>
          <a:p>
            <a:pPr indent="-317500" lvl="1" marL="914400" rtl="0" algn="l">
              <a:spcBef>
                <a:spcPts val="0"/>
              </a:spcBef>
              <a:spcAft>
                <a:spcPts val="0"/>
              </a:spcAft>
              <a:buSzPts val="1400"/>
              <a:buChar char="○"/>
            </a:pPr>
            <a:r>
              <a:rPr lang="en" sz="1400"/>
              <a:t>Ensures very precise phase locking</a:t>
            </a:r>
            <a:endParaRPr sz="1500"/>
          </a:p>
        </p:txBody>
      </p:sp>
      <p:pic>
        <p:nvPicPr>
          <p:cNvPr id="392" name="Google Shape;392;p33"/>
          <p:cNvPicPr preferRelativeResize="0"/>
          <p:nvPr/>
        </p:nvPicPr>
        <p:blipFill>
          <a:blip r:embed="rId5">
            <a:alphaModFix/>
          </a:blip>
          <a:stretch>
            <a:fillRect/>
          </a:stretch>
        </p:blipFill>
        <p:spPr>
          <a:xfrm>
            <a:off x="7036525" y="547596"/>
            <a:ext cx="2107476" cy="1951179"/>
          </a:xfrm>
          <a:prstGeom prst="rect">
            <a:avLst/>
          </a:prstGeom>
          <a:noFill/>
          <a:ln>
            <a:noFill/>
          </a:ln>
        </p:spPr>
      </p:pic>
      <p:pic>
        <p:nvPicPr>
          <p:cNvPr id="393" name="Google Shape;393;p33"/>
          <p:cNvPicPr preferRelativeResize="0"/>
          <p:nvPr/>
        </p:nvPicPr>
        <p:blipFill>
          <a:blip r:embed="rId6">
            <a:alphaModFix/>
          </a:blip>
          <a:stretch>
            <a:fillRect/>
          </a:stretch>
        </p:blipFill>
        <p:spPr>
          <a:xfrm>
            <a:off x="7043125" y="2745254"/>
            <a:ext cx="2107475" cy="1876621"/>
          </a:xfrm>
          <a:prstGeom prst="rect">
            <a:avLst/>
          </a:prstGeom>
          <a:noFill/>
          <a:ln>
            <a:noFill/>
          </a:ln>
        </p:spPr>
      </p:pic>
      <p:cxnSp>
        <p:nvCxnSpPr>
          <p:cNvPr id="394" name="Google Shape;394;p33"/>
          <p:cNvCxnSpPr/>
          <p:nvPr/>
        </p:nvCxnSpPr>
        <p:spPr>
          <a:xfrm rot="10800000">
            <a:off x="7236125" y="955900"/>
            <a:ext cx="246600" cy="0"/>
          </a:xfrm>
          <a:prstGeom prst="straightConnector1">
            <a:avLst/>
          </a:prstGeom>
          <a:noFill/>
          <a:ln cap="flat" cmpd="sng" w="19050">
            <a:solidFill>
              <a:srgbClr val="FF0000"/>
            </a:solidFill>
            <a:prstDash val="solid"/>
            <a:round/>
            <a:headEnd len="med" w="med" type="none"/>
            <a:tailEnd len="med" w="med" type="triangle"/>
          </a:ln>
        </p:spPr>
      </p:cxnSp>
      <p:cxnSp>
        <p:nvCxnSpPr>
          <p:cNvPr id="395" name="Google Shape;395;p33"/>
          <p:cNvCxnSpPr/>
          <p:nvPr/>
        </p:nvCxnSpPr>
        <p:spPr>
          <a:xfrm>
            <a:off x="7236125" y="955900"/>
            <a:ext cx="0" cy="2383800"/>
          </a:xfrm>
          <a:prstGeom prst="straightConnector1">
            <a:avLst/>
          </a:prstGeom>
          <a:noFill/>
          <a:ln cap="flat" cmpd="sng" w="19050">
            <a:solidFill>
              <a:srgbClr val="FF0000"/>
            </a:solidFill>
            <a:prstDash val="solid"/>
            <a:round/>
            <a:headEnd len="med" w="med" type="none"/>
            <a:tailEnd len="med" w="med" type="none"/>
          </a:ln>
        </p:spPr>
      </p:cxnSp>
      <p:cxnSp>
        <p:nvCxnSpPr>
          <p:cNvPr id="396" name="Google Shape;396;p33"/>
          <p:cNvCxnSpPr/>
          <p:nvPr/>
        </p:nvCxnSpPr>
        <p:spPr>
          <a:xfrm>
            <a:off x="7236125" y="3327750"/>
            <a:ext cx="176100" cy="0"/>
          </a:xfrm>
          <a:prstGeom prst="straightConnector1">
            <a:avLst/>
          </a:prstGeom>
          <a:noFill/>
          <a:ln cap="flat" cmpd="sng" w="19050">
            <a:solidFill>
              <a:srgbClr val="FF0000"/>
            </a:solidFill>
            <a:prstDash val="solid"/>
            <a:round/>
            <a:headEnd len="med" w="med" type="none"/>
            <a:tailEnd len="med" w="med" type="triangle"/>
          </a:ln>
        </p:spPr>
      </p:cxnSp>
      <p:cxnSp>
        <p:nvCxnSpPr>
          <p:cNvPr id="397" name="Google Shape;397;p33"/>
          <p:cNvCxnSpPr/>
          <p:nvPr/>
        </p:nvCxnSpPr>
        <p:spPr>
          <a:xfrm>
            <a:off x="7236125" y="1108550"/>
            <a:ext cx="141000" cy="0"/>
          </a:xfrm>
          <a:prstGeom prst="straightConnector1">
            <a:avLst/>
          </a:prstGeom>
          <a:noFill/>
          <a:ln cap="flat" cmpd="sng" w="19050">
            <a:solidFill>
              <a:srgbClr val="FF0000"/>
            </a:solidFill>
            <a:prstDash val="solid"/>
            <a:round/>
            <a:headEnd len="med" w="med" type="none"/>
            <a:tailEnd len="med" w="med" type="triangle"/>
          </a:ln>
        </p:spPr>
      </p:cxnSp>
      <p:grpSp>
        <p:nvGrpSpPr>
          <p:cNvPr id="398" name="Google Shape;398;p33"/>
          <p:cNvGrpSpPr/>
          <p:nvPr/>
        </p:nvGrpSpPr>
        <p:grpSpPr>
          <a:xfrm>
            <a:off x="7835025" y="955900"/>
            <a:ext cx="1127400" cy="1092000"/>
            <a:chOff x="7835025" y="955900"/>
            <a:chExt cx="1127400" cy="1092000"/>
          </a:xfrm>
        </p:grpSpPr>
        <p:sp>
          <p:nvSpPr>
            <p:cNvPr id="399" name="Google Shape;399;p33"/>
            <p:cNvSpPr/>
            <p:nvPr/>
          </p:nvSpPr>
          <p:spPr>
            <a:xfrm>
              <a:off x="7835025" y="955900"/>
              <a:ext cx="1127400" cy="1092000"/>
            </a:xfrm>
            <a:prstGeom prst="ellipse">
              <a:avLst/>
            </a:prstGeom>
            <a:solidFill>
              <a:schemeClr val="lt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cxnSp>
          <p:nvCxnSpPr>
            <p:cNvPr id="400" name="Google Shape;400;p33"/>
            <p:cNvCxnSpPr>
              <a:endCxn id="399" idx="0"/>
            </p:cNvCxnSpPr>
            <p:nvPr/>
          </p:nvCxnSpPr>
          <p:spPr>
            <a:xfrm rot="10800000">
              <a:off x="8398725" y="955900"/>
              <a:ext cx="11700" cy="552000"/>
            </a:xfrm>
            <a:prstGeom prst="straightConnector1">
              <a:avLst/>
            </a:prstGeom>
            <a:noFill/>
            <a:ln cap="flat" cmpd="sng" w="28575">
              <a:solidFill>
                <a:schemeClr val="dk2"/>
              </a:solidFill>
              <a:prstDash val="solid"/>
              <a:round/>
              <a:headEnd len="med" w="med" type="none"/>
              <a:tailEnd len="med" w="med" type="triangle"/>
            </a:ln>
          </p:spPr>
        </p:cxnSp>
        <p:cxnSp>
          <p:nvCxnSpPr>
            <p:cNvPr id="401" name="Google Shape;401;p33"/>
            <p:cNvCxnSpPr>
              <a:endCxn id="399" idx="5"/>
            </p:cNvCxnSpPr>
            <p:nvPr/>
          </p:nvCxnSpPr>
          <p:spPr>
            <a:xfrm>
              <a:off x="8410321" y="1507880"/>
              <a:ext cx="387000" cy="380100"/>
            </a:xfrm>
            <a:prstGeom prst="straightConnector1">
              <a:avLst/>
            </a:prstGeom>
            <a:noFill/>
            <a:ln cap="flat" cmpd="sng" w="28575">
              <a:solidFill>
                <a:schemeClr val="dk2"/>
              </a:solidFill>
              <a:prstDash val="solid"/>
              <a:round/>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300"/>
                                        <p:tgtEl>
                                          <p:spTgt spid="398"/>
                                        </p:tgtEl>
                                      </p:cBhvr>
                                    </p:animEffect>
                                  </p:childTnLst>
                                </p:cTn>
                              </p:par>
                            </p:childTnLst>
                          </p:cTn>
                        </p:par>
                        <p:par>
                          <p:cTn fill="hold">
                            <p:stCondLst>
                              <p:cond delay="300"/>
                            </p:stCondLst>
                            <p:childTnLst>
                              <p:par>
                                <p:cTn fill="hold" nodeType="after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200"/>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9D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